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5"/>
    <p:sldMasterId id="2147483696" r:id="rId6"/>
  </p:sldMasterIdLst>
  <p:notesMasterIdLst>
    <p:notesMasterId r:id="rId29"/>
  </p:notesMasterIdLst>
  <p:sldIdLst>
    <p:sldId id="635" r:id="rId7"/>
    <p:sldId id="610" r:id="rId8"/>
    <p:sldId id="270" r:id="rId9"/>
    <p:sldId id="611" r:id="rId10"/>
    <p:sldId id="608" r:id="rId11"/>
    <p:sldId id="617" r:id="rId12"/>
    <p:sldId id="619" r:id="rId13"/>
    <p:sldId id="620" r:id="rId14"/>
    <p:sldId id="428" r:id="rId15"/>
    <p:sldId id="637" r:id="rId16"/>
    <p:sldId id="638" r:id="rId17"/>
    <p:sldId id="622" r:id="rId18"/>
    <p:sldId id="624" r:id="rId19"/>
    <p:sldId id="625" r:id="rId20"/>
    <p:sldId id="626" r:id="rId21"/>
    <p:sldId id="431" r:id="rId22"/>
    <p:sldId id="628" r:id="rId23"/>
    <p:sldId id="629" r:id="rId24"/>
    <p:sldId id="631" r:id="rId25"/>
    <p:sldId id="632" r:id="rId26"/>
    <p:sldId id="636" r:id="rId27"/>
    <p:sldId id="634" r:id="rId28"/>
  </p:sldIdLst>
  <p:sldSz cx="9144000" cy="5715000" type="screen16x1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84" d="100"/>
          <a:sy n="84" d="100"/>
        </p:scale>
        <p:origin x="966" y="60"/>
      </p:cViewPr>
      <p:guideLst>
        <p:guide orient="horz" pos="2160"/>
        <p:guide pos="2880"/>
        <p:guide orient="horz" pos="18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BD73B3-8EE5-4F76-A5A7-BDF92AC5CCC4}" type="datetimeFigureOut">
              <a:rPr lang="en-US" smtClean="0"/>
              <a:t>12/2/2020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5E803C-72CA-4F4D-BCE7-A2AE3FDE2D99}" type="slidenum">
              <a:rPr lang="en-US" smtClean="0"/>
              <a:t>‹#›</a:t>
            </a:fld>
            <a:endParaRPr lang="en-US"/>
          </a:p>
        </p:txBody>
      </p:sp>
    </p:spTree>
    <p:extLst>
      <p:ext uri="{BB962C8B-B14F-4D97-AF65-F5344CB8AC3E}">
        <p14:creationId xmlns:p14="http://schemas.microsoft.com/office/powerpoint/2010/main" val="77723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24238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94402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98058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143000"/>
            <a:ext cx="8229600" cy="15240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E246C009-0728-40D7-8A2F-B882DEE4FF8D}" type="datetime8">
              <a:rPr lang="fa-IR" smtClean="0">
                <a:solidFill>
                  <a:prstClr val="white">
                    <a:shade val="50000"/>
                  </a:prstClr>
                </a:solidFill>
              </a:rPr>
              <a:pPr/>
              <a:t>20/دسامبر/2</a:t>
            </a:fld>
            <a:endParaRPr lang="fa-IR">
              <a:solidFill>
                <a:prstClr val="white">
                  <a:shade val="50000"/>
                </a:prstClr>
              </a:solidFill>
            </a:endParaRPr>
          </a:p>
        </p:txBody>
      </p:sp>
      <p:sp>
        <p:nvSpPr>
          <p:cNvPr id="17" name="Footer Placeholder 16"/>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29" name="Slide Number Placeholder 28"/>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
        <p:nvSpPr>
          <p:cNvPr id="9" name="Subtitle 8"/>
          <p:cNvSpPr>
            <a:spLocks noGrp="1"/>
          </p:cNvSpPr>
          <p:nvPr>
            <p:ph type="subTitle" idx="1"/>
          </p:nvPr>
        </p:nvSpPr>
        <p:spPr>
          <a:xfrm>
            <a:off x="1371600" y="2776415"/>
            <a:ext cx="6400800" cy="14605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65142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735CE7-2B92-4268-9E3A-9A5E1528AC43}" type="datetime8">
              <a:rPr lang="fa-IR" smtClean="0">
                <a:solidFill>
                  <a:prstClr val="white">
                    <a:shade val="50000"/>
                  </a:prstClr>
                </a:solidFill>
              </a:rPr>
              <a:pPr/>
              <a:t>20/دسامبر/2</a:t>
            </a:fld>
            <a:endParaRPr lang="fa-IR">
              <a:solidFill>
                <a:prstClr val="white">
                  <a:shade val="50000"/>
                </a:prstClr>
              </a:solidFill>
            </a:endParaRPr>
          </a:p>
        </p:txBody>
      </p:sp>
      <p:sp>
        <p:nvSpPr>
          <p:cNvPr id="5" name="Footer Placeholder 4"/>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6" name="Slide Number Placeholder 5"/>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2713096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508000"/>
            <a:ext cx="7086600" cy="15240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089822"/>
            <a:ext cx="7086600" cy="1258093"/>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C3E5C7B-17A6-4205-BF44-AE56F020BA76}" type="datetime8">
              <a:rPr lang="fa-IR" smtClean="0">
                <a:solidFill>
                  <a:prstClr val="white">
                    <a:shade val="50000"/>
                  </a:prstClr>
                </a:solidFill>
              </a:rPr>
              <a:pPr/>
              <a:t>20/دسامبر/2</a:t>
            </a:fld>
            <a:endParaRPr lang="fa-IR">
              <a:solidFill>
                <a:prstClr val="white">
                  <a:shade val="50000"/>
                </a:prstClr>
              </a:solidFill>
            </a:endParaRPr>
          </a:p>
        </p:txBody>
      </p:sp>
      <p:sp>
        <p:nvSpPr>
          <p:cNvPr id="5" name="Footer Placeholder 4"/>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6" name="Slide Number Placeholder 5"/>
          <p:cNvSpPr>
            <a:spLocks noGrp="1"/>
          </p:cNvSpPr>
          <p:nvPr>
            <p:ph type="sldNum" sz="quarter" idx="12"/>
          </p:nvPr>
        </p:nvSpPr>
        <p:spPr>
          <a:xfrm>
            <a:off x="7924800" y="5347230"/>
            <a:ext cx="762000" cy="304271"/>
          </a:xfrm>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171967350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333500"/>
            <a:ext cx="4038600" cy="3771636"/>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333500"/>
            <a:ext cx="4038600" cy="3771636"/>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F4CA35F-AD01-47A2-A281-C3FDE84B2F94}" type="datetime8">
              <a:rPr lang="fa-IR" smtClean="0">
                <a:solidFill>
                  <a:prstClr val="white">
                    <a:shade val="50000"/>
                  </a:prstClr>
                </a:solidFill>
              </a:rPr>
              <a:pPr/>
              <a:t>20/دسامبر/2</a:t>
            </a:fld>
            <a:endParaRPr lang="fa-IR">
              <a:solidFill>
                <a:prstClr val="white">
                  <a:shade val="50000"/>
                </a:prstClr>
              </a:solidFill>
            </a:endParaRPr>
          </a:p>
        </p:txBody>
      </p:sp>
      <p:sp>
        <p:nvSpPr>
          <p:cNvPr id="6" name="Footer Placeholder 5"/>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7" name="Slide Number Placeholder 6"/>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890097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542"/>
            <a:ext cx="8229600" cy="9525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79261"/>
            <a:ext cx="4040188" cy="625739"/>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279261"/>
            <a:ext cx="4041775" cy="625739"/>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968500"/>
            <a:ext cx="4040188" cy="3136636"/>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968500"/>
            <a:ext cx="4041775" cy="3136636"/>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DCD4690-82CF-4B6F-8388-4F2CDF549EA7}" type="datetime8">
              <a:rPr lang="fa-IR" smtClean="0">
                <a:solidFill>
                  <a:prstClr val="white">
                    <a:shade val="50000"/>
                  </a:prstClr>
                </a:solidFill>
              </a:rPr>
              <a:pPr/>
              <a:t>20/دسامبر/2</a:t>
            </a:fld>
            <a:endParaRPr lang="fa-IR">
              <a:solidFill>
                <a:prstClr val="white">
                  <a:shade val="50000"/>
                </a:prstClr>
              </a:solidFill>
            </a:endParaRPr>
          </a:p>
        </p:txBody>
      </p:sp>
      <p:sp>
        <p:nvSpPr>
          <p:cNvPr id="8" name="Footer Placeholder 7"/>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9" name="Slide Number Placeholder 8"/>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533904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B08011D-D56E-4294-8AAA-C589A376803C}" type="datetime8">
              <a:rPr lang="fa-IR" smtClean="0">
                <a:solidFill>
                  <a:prstClr val="white">
                    <a:shade val="50000"/>
                  </a:prstClr>
                </a:solidFill>
              </a:rPr>
              <a:pPr/>
              <a:t>20/دسامبر/2</a:t>
            </a:fld>
            <a:endParaRPr lang="fa-IR">
              <a:solidFill>
                <a:prstClr val="white">
                  <a:shade val="50000"/>
                </a:prstClr>
              </a:solidFill>
            </a:endParaRPr>
          </a:p>
        </p:txBody>
      </p:sp>
      <p:sp>
        <p:nvSpPr>
          <p:cNvPr id="4" name="Footer Placeholder 3"/>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5" name="Slide Number Placeholder 4"/>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263112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D76C9-1936-49AE-B913-5A54C6348311}" type="datetime8">
              <a:rPr lang="fa-IR" smtClean="0">
                <a:solidFill>
                  <a:prstClr val="white">
                    <a:shade val="50000"/>
                  </a:prstClr>
                </a:solidFill>
              </a:rPr>
              <a:pPr/>
              <a:t>20/دسامبر/2</a:t>
            </a:fld>
            <a:endParaRPr lang="fa-IR">
              <a:solidFill>
                <a:prstClr val="white">
                  <a:shade val="50000"/>
                </a:prstClr>
              </a:solidFill>
            </a:endParaRPr>
          </a:p>
        </p:txBody>
      </p:sp>
      <p:sp>
        <p:nvSpPr>
          <p:cNvPr id="3" name="Footer Placeholder 2"/>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4" name="Slide Number Placeholder 3"/>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438427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1270000"/>
            <a:ext cx="3008313" cy="3835136"/>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27542"/>
            <a:ext cx="5111750" cy="4877594"/>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739059E-34E1-4BBF-8841-F564433291D4}" type="datetime8">
              <a:rPr lang="fa-IR" smtClean="0">
                <a:solidFill>
                  <a:prstClr val="white">
                    <a:shade val="50000"/>
                  </a:prstClr>
                </a:solidFill>
              </a:rPr>
              <a:pPr/>
              <a:t>20/دسامبر/2</a:t>
            </a:fld>
            <a:endParaRPr lang="fa-IR">
              <a:solidFill>
                <a:prstClr val="white">
                  <a:shade val="50000"/>
                </a:prstClr>
              </a:solidFill>
            </a:endParaRPr>
          </a:p>
        </p:txBody>
      </p:sp>
      <p:sp>
        <p:nvSpPr>
          <p:cNvPr id="6" name="Footer Placeholder 5"/>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7" name="Slide Number Placeholder 6"/>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7120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476772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08000"/>
            <a:ext cx="5486400" cy="435240"/>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526646"/>
            <a:ext cx="5486400" cy="33020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972323"/>
            <a:ext cx="5486400" cy="441960"/>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C507AF9-0966-4D4E-B60D-06DDEABF8F1B}" type="datetime8">
              <a:rPr lang="fa-IR" smtClean="0">
                <a:solidFill>
                  <a:prstClr val="white">
                    <a:shade val="50000"/>
                  </a:prstClr>
                </a:solidFill>
              </a:rPr>
              <a:pPr/>
              <a:t>20/دسامبر/2</a:t>
            </a:fld>
            <a:endParaRPr lang="fa-IR">
              <a:solidFill>
                <a:prstClr val="white">
                  <a:shade val="50000"/>
                </a:prstClr>
              </a:solidFill>
            </a:endParaRPr>
          </a:p>
        </p:txBody>
      </p:sp>
      <p:sp>
        <p:nvSpPr>
          <p:cNvPr id="6" name="Footer Placeholder 5"/>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7" name="Slide Number Placeholder 6"/>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3851814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2C21576-CB88-499C-89F9-99CAC3BE4D56}" type="datetime8">
              <a:rPr lang="fa-IR" smtClean="0">
                <a:solidFill>
                  <a:prstClr val="white">
                    <a:shade val="50000"/>
                  </a:prstClr>
                </a:solidFill>
              </a:rPr>
              <a:pPr/>
              <a:t>20/دسامبر/2</a:t>
            </a:fld>
            <a:endParaRPr lang="fa-IR">
              <a:solidFill>
                <a:prstClr val="white">
                  <a:shade val="50000"/>
                </a:prstClr>
              </a:solidFill>
            </a:endParaRPr>
          </a:p>
        </p:txBody>
      </p:sp>
      <p:sp>
        <p:nvSpPr>
          <p:cNvPr id="5" name="Footer Placeholder 4"/>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6" name="Slide Number Placeholder 5"/>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195804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9C6B35F-43AA-46A3-AEC9-52770E310645}" type="datetime8">
              <a:rPr lang="fa-IR" smtClean="0">
                <a:solidFill>
                  <a:prstClr val="white">
                    <a:shade val="50000"/>
                  </a:prstClr>
                </a:solidFill>
              </a:rPr>
              <a:pPr/>
              <a:t>20/دسامبر/2</a:t>
            </a:fld>
            <a:endParaRPr lang="fa-IR">
              <a:solidFill>
                <a:prstClr val="white">
                  <a:shade val="50000"/>
                </a:prstClr>
              </a:solidFill>
            </a:endParaRPr>
          </a:p>
        </p:txBody>
      </p:sp>
      <p:sp>
        <p:nvSpPr>
          <p:cNvPr id="5" name="Footer Placeholder 4"/>
          <p:cNvSpPr>
            <a:spLocks noGrp="1"/>
          </p:cNvSpPr>
          <p:nvPr>
            <p:ph type="ftr" sz="quarter" idx="11"/>
          </p:nvPr>
        </p:nvSpPr>
        <p:spPr/>
        <p:txBody>
          <a:bodyPr/>
          <a:lstStyle/>
          <a:p>
            <a:r>
              <a:rPr lang="fa-IR" smtClean="0">
                <a:solidFill>
                  <a:prstClr val="white">
                    <a:shade val="50000"/>
                  </a:prstClr>
                </a:solidFill>
              </a:rPr>
              <a:t>خلیلی-پاییز92</a:t>
            </a:r>
            <a:endParaRPr lang="fa-IR">
              <a:solidFill>
                <a:prstClr val="white">
                  <a:shade val="50000"/>
                </a:prstClr>
              </a:solidFill>
            </a:endParaRPr>
          </a:p>
        </p:txBody>
      </p:sp>
      <p:sp>
        <p:nvSpPr>
          <p:cNvPr id="6" name="Slide Number Placeholder 5"/>
          <p:cNvSpPr>
            <a:spLocks noGrp="1"/>
          </p:cNvSpPr>
          <p:nvPr>
            <p:ph type="sldNum" sz="quarter" idx="12"/>
          </p:nvPr>
        </p:nvSpPr>
        <p:spPr/>
        <p:txBody>
          <a:body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46074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162978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1234973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655652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3284660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1644692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346385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0158A1-C6DF-4570-91E1-6520EC721CC0}" type="datetimeFigureOut">
              <a:rPr lang="fa-IR" smtClean="0"/>
              <a:pPr/>
              <a:t>1442/04/17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FE4425C-AC51-4082-A89B-AF95F669A948}" type="slidenum">
              <a:rPr lang="fa-IR" smtClean="0"/>
              <a:pPr/>
              <a:t>‹#›</a:t>
            </a:fld>
            <a:endParaRPr lang="fa-IR"/>
          </a:p>
        </p:txBody>
      </p:sp>
    </p:spTree>
    <p:extLst>
      <p:ext uri="{BB962C8B-B14F-4D97-AF65-F5344CB8AC3E}">
        <p14:creationId xmlns:p14="http://schemas.microsoft.com/office/powerpoint/2010/main" val="234758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40158A1-C6DF-4570-91E1-6520EC721CC0}" type="datetimeFigureOut">
              <a:rPr lang="fa-IR" smtClean="0"/>
              <a:pPr/>
              <a:t>1442/04/17</a:t>
            </a:fld>
            <a:endParaRPr lang="fa-I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FE4425C-AC51-4082-A89B-AF95F669A948}" type="slidenum">
              <a:rPr lang="fa-IR" smtClean="0"/>
              <a:pPr/>
              <a:t>‹#›</a:t>
            </a:fld>
            <a:endParaRPr lang="fa-IR"/>
          </a:p>
        </p:txBody>
      </p:sp>
    </p:spTree>
    <p:extLst>
      <p:ext uri="{BB962C8B-B14F-4D97-AF65-F5344CB8AC3E}">
        <p14:creationId xmlns:p14="http://schemas.microsoft.com/office/powerpoint/2010/main" val="24770864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28865"/>
            <a:ext cx="8229600" cy="9525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333500"/>
            <a:ext cx="8229600" cy="39243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5347230"/>
            <a:ext cx="2133600" cy="304271"/>
          </a:xfrm>
          <a:prstGeom prst="rect">
            <a:avLst/>
          </a:prstGeom>
        </p:spPr>
        <p:txBody>
          <a:bodyPr vert="horz" anchor="b"/>
          <a:lstStyle>
            <a:lvl1pPr algn="l" eaLnBrk="1" latinLnBrk="0" hangingPunct="1">
              <a:defRPr kumimoji="0" sz="1200">
                <a:solidFill>
                  <a:schemeClr val="tx1">
                    <a:shade val="50000"/>
                  </a:schemeClr>
                </a:solidFill>
              </a:defRPr>
            </a:lvl1pPr>
          </a:lstStyle>
          <a:p>
            <a:fld id="{2BCF3485-7010-432B-9655-A0D2A5320288}" type="datetime8">
              <a:rPr lang="fa-IR" smtClean="0">
                <a:solidFill>
                  <a:prstClr val="white">
                    <a:shade val="50000"/>
                  </a:prstClr>
                </a:solidFill>
              </a:rPr>
              <a:pPr/>
              <a:t>20/دسامبر/2</a:t>
            </a:fld>
            <a:endParaRPr lang="fa-IR">
              <a:solidFill>
                <a:prstClr val="white">
                  <a:shade val="50000"/>
                </a:prstClr>
              </a:solidFill>
            </a:endParaRPr>
          </a:p>
        </p:txBody>
      </p:sp>
      <p:sp>
        <p:nvSpPr>
          <p:cNvPr id="3" name="Footer Placeholder 2"/>
          <p:cNvSpPr>
            <a:spLocks noGrp="1"/>
          </p:cNvSpPr>
          <p:nvPr>
            <p:ph type="ftr" sz="quarter" idx="3"/>
          </p:nvPr>
        </p:nvSpPr>
        <p:spPr>
          <a:xfrm>
            <a:off x="3124200" y="5347230"/>
            <a:ext cx="2895600" cy="304271"/>
          </a:xfrm>
          <a:prstGeom prst="rect">
            <a:avLst/>
          </a:prstGeom>
        </p:spPr>
        <p:txBody>
          <a:bodyPr vert="horz" anchor="b"/>
          <a:lstStyle>
            <a:lvl1pPr algn="ctr" eaLnBrk="1" latinLnBrk="0" hangingPunct="1">
              <a:defRPr kumimoji="0" sz="1200">
                <a:solidFill>
                  <a:schemeClr val="tx1">
                    <a:shade val="50000"/>
                  </a:schemeClr>
                </a:solidFill>
              </a:defRPr>
            </a:lvl1pPr>
          </a:lstStyle>
          <a:p>
            <a:r>
              <a:rPr lang="fa-IR" smtClean="0">
                <a:solidFill>
                  <a:prstClr val="white">
                    <a:shade val="50000"/>
                  </a:prstClr>
                </a:solidFill>
              </a:rPr>
              <a:t>خلیلی-پاییز92</a:t>
            </a:r>
            <a:endParaRPr lang="fa-IR">
              <a:solidFill>
                <a:prstClr val="white">
                  <a:shade val="50000"/>
                </a:prstClr>
              </a:solidFill>
            </a:endParaRPr>
          </a:p>
        </p:txBody>
      </p:sp>
      <p:sp>
        <p:nvSpPr>
          <p:cNvPr id="23" name="Slide Number Placeholder 22"/>
          <p:cNvSpPr>
            <a:spLocks noGrp="1"/>
          </p:cNvSpPr>
          <p:nvPr>
            <p:ph type="sldNum" sz="quarter" idx="4"/>
          </p:nvPr>
        </p:nvSpPr>
        <p:spPr>
          <a:xfrm>
            <a:off x="7924800" y="5347230"/>
            <a:ext cx="762000" cy="304271"/>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D8A529D-727F-404E-9AA0-E38779C6EE39}" type="slidenum">
              <a:rPr lang="fa-IR" smtClean="0">
                <a:solidFill>
                  <a:prstClr val="white">
                    <a:shade val="50000"/>
                  </a:prstClr>
                </a:solidFill>
              </a:rPr>
              <a:pPr/>
              <a:t>‹#›</a:t>
            </a:fld>
            <a:endParaRPr lang="fa-IR">
              <a:solidFill>
                <a:prstClr val="white">
                  <a:shade val="50000"/>
                </a:prstClr>
              </a:solidFill>
            </a:endParaRPr>
          </a:p>
        </p:txBody>
      </p:sp>
    </p:spTree>
    <p:extLst>
      <p:ext uri="{BB962C8B-B14F-4D97-AF65-F5344CB8AC3E}">
        <p14:creationId xmlns:p14="http://schemas.microsoft.com/office/powerpoint/2010/main" val="241203837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23528" y="1117307"/>
            <a:ext cx="4184204" cy="3840427"/>
          </a:xfrm>
        </p:spPr>
        <p:txBody>
          <a:bodyPr>
            <a:normAutofit fontScale="85000" lnSpcReduction="10000"/>
          </a:bodyPr>
          <a:lstStyle/>
          <a:p>
            <a:pPr algn="r" rtl="1"/>
            <a:r>
              <a:rPr lang="fa-IR" sz="1800" dirty="0" smtClean="0">
                <a:cs typeface="B Yagut"/>
              </a:rPr>
              <a:t>تصویر پرسنلی مدرس :</a:t>
            </a:r>
          </a:p>
          <a:p>
            <a:pPr marL="0" indent="0" algn="r" rtl="1">
              <a:buNone/>
            </a:pPr>
            <a:endParaRPr lang="fa-IR" sz="1800" dirty="0">
              <a:cs typeface="B Yagut"/>
            </a:endParaRPr>
          </a:p>
          <a:p>
            <a:pPr marL="0" indent="0" algn="r" rtl="1">
              <a:buNone/>
            </a:pPr>
            <a:endParaRPr lang="en-US" sz="1800" dirty="0" smtClean="0">
              <a:cs typeface="B Yagut"/>
            </a:endParaRPr>
          </a:p>
          <a:p>
            <a:pPr marL="0" indent="0" algn="r" rtl="1">
              <a:buNone/>
            </a:pPr>
            <a:endParaRPr lang="fa-IR" sz="1800" dirty="0" smtClean="0">
              <a:cs typeface="B Yagut"/>
            </a:endParaRPr>
          </a:p>
          <a:p>
            <a:pPr algn="r" rtl="1"/>
            <a:r>
              <a:rPr lang="fa-IR" sz="2000" dirty="0" smtClean="0">
                <a:cs typeface="B Yagut"/>
              </a:rPr>
              <a:t>نام نام خانوادگی مدرس : </a:t>
            </a:r>
          </a:p>
          <a:p>
            <a:pPr marL="0" indent="0" algn="r" rtl="1">
              <a:buNone/>
            </a:pPr>
            <a:r>
              <a:rPr lang="fa-IR" sz="2000" dirty="0">
                <a:cs typeface="B Yagut"/>
              </a:rPr>
              <a:t> </a:t>
            </a:r>
            <a:r>
              <a:rPr lang="fa-IR" sz="2000" dirty="0" smtClean="0">
                <a:cs typeface="B Yagut"/>
              </a:rPr>
              <a:t> فریبا بهمن پور</a:t>
            </a:r>
          </a:p>
          <a:p>
            <a:pPr marL="0" indent="0" algn="r" rtl="1">
              <a:buNone/>
            </a:pPr>
            <a:endParaRPr lang="fa-IR" sz="2000" dirty="0" smtClean="0">
              <a:cs typeface="B Yagut"/>
            </a:endParaRPr>
          </a:p>
          <a:p>
            <a:pPr algn="r" rtl="1"/>
            <a:r>
              <a:rPr lang="fa-IR" sz="2000" dirty="0" smtClean="0">
                <a:cs typeface="B Yagut"/>
              </a:rPr>
              <a:t>مدرک تحصیلی : </a:t>
            </a:r>
          </a:p>
          <a:p>
            <a:pPr marL="0" indent="0" algn="r" rtl="1">
              <a:buNone/>
            </a:pPr>
            <a:r>
              <a:rPr lang="fa-IR" sz="2000" dirty="0">
                <a:cs typeface="B Yagut"/>
              </a:rPr>
              <a:t> </a:t>
            </a:r>
            <a:r>
              <a:rPr lang="fa-IR" sz="2000" dirty="0" smtClean="0">
                <a:cs typeface="B Yagut"/>
              </a:rPr>
              <a:t> کارشناس ارشد پرستاری جامعه نگر</a:t>
            </a:r>
          </a:p>
          <a:p>
            <a:pPr marL="0" indent="0" algn="r" rtl="1">
              <a:buNone/>
            </a:pPr>
            <a:endParaRPr lang="fa-IR" sz="2000" dirty="0" smtClean="0">
              <a:cs typeface="B Yagut"/>
            </a:endParaRPr>
          </a:p>
          <a:p>
            <a:pPr algn="r" rtl="1"/>
            <a:r>
              <a:rPr lang="fa-IR" sz="2000" dirty="0" smtClean="0">
                <a:cs typeface="B Yagut"/>
              </a:rPr>
              <a:t>موقعیت اشتغال سازمانی :</a:t>
            </a:r>
          </a:p>
          <a:p>
            <a:pPr marL="0" indent="0" algn="r" rtl="1">
              <a:buNone/>
            </a:pPr>
            <a:r>
              <a:rPr lang="fa-IR" sz="2000" dirty="0" smtClean="0">
                <a:cs typeface="B Yagut"/>
              </a:rPr>
              <a:t>مربی پرستاری مرکز آموزش بهورزی شهرستان لاهیجان- دانشگاه علوم پزشکی و خدمات بهداشتی درمانی گیلان</a:t>
            </a:r>
          </a:p>
          <a:p>
            <a:pPr marL="0" indent="0" algn="r" rtl="1">
              <a:buNone/>
            </a:pPr>
            <a:endParaRPr lang="en-US" sz="2000" dirty="0">
              <a:cs typeface="B Yagut"/>
            </a:endParaRPr>
          </a:p>
        </p:txBody>
      </p:sp>
      <p:sp>
        <p:nvSpPr>
          <p:cNvPr id="2" name="Rectangle 1"/>
          <p:cNvSpPr/>
          <p:nvPr/>
        </p:nvSpPr>
        <p:spPr>
          <a:xfrm flipV="1">
            <a:off x="5220072" y="337219"/>
            <a:ext cx="3528392" cy="540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4"/>
          </p:nvPr>
        </p:nvSpPr>
        <p:spPr>
          <a:xfrm>
            <a:off x="4572001" y="1177313"/>
            <a:ext cx="4185791" cy="3840427"/>
          </a:xfrm>
        </p:spPr>
        <p:txBody>
          <a:bodyPr>
            <a:noAutofit/>
          </a:bodyPr>
          <a:lstStyle/>
          <a:p>
            <a:pPr algn="r" rtl="1"/>
            <a:r>
              <a:rPr lang="fa-IR" sz="2000" dirty="0" smtClean="0">
                <a:cs typeface="B Yagut" panose="00000400000000000000" pitchFamily="2" charset="-78"/>
              </a:rPr>
              <a:t>حیطه درس : آناتومی و فیزیو لوژی</a:t>
            </a:r>
          </a:p>
          <a:p>
            <a:pPr algn="r" rtl="1"/>
            <a:r>
              <a:rPr lang="fa-IR" sz="2000" dirty="0" smtClean="0">
                <a:cs typeface="B Yagut" panose="00000400000000000000" pitchFamily="2" charset="-78"/>
              </a:rPr>
              <a:t>تاریخ آخرین بازنگری : 99/4/10</a:t>
            </a:r>
          </a:p>
          <a:p>
            <a:pPr algn="r" rtl="1"/>
            <a:endParaRPr lang="fa-IR" sz="2000" dirty="0" smtClean="0">
              <a:cs typeface="B Yagut" panose="00000400000000000000" pitchFamily="2" charset="-78"/>
            </a:endParaRPr>
          </a:p>
          <a:p>
            <a:pPr algn="r" rtl="1"/>
            <a:r>
              <a:rPr lang="fa-IR" sz="2000" dirty="0" smtClean="0">
                <a:cs typeface="B Yagut" panose="00000400000000000000" pitchFamily="2" charset="-78"/>
              </a:rPr>
              <a:t>نوبت تهیه : </a:t>
            </a:r>
            <a:r>
              <a:rPr lang="fa-IR" sz="2000" dirty="0">
                <a:cs typeface="B Yagut" panose="00000400000000000000" pitchFamily="2" charset="-78"/>
              </a:rPr>
              <a:t>2</a:t>
            </a:r>
            <a:endParaRPr lang="en-US" sz="2000" dirty="0" smtClean="0">
              <a:cs typeface="B Yagut" panose="00000400000000000000" pitchFamily="2" charset="-78"/>
            </a:endParaRPr>
          </a:p>
          <a:p>
            <a:pPr rtl="1">
              <a:tabLst>
                <a:tab pos="3317875" algn="l"/>
              </a:tabLst>
            </a:pPr>
            <a:r>
              <a:rPr lang="fa-IR" sz="2000" dirty="0" smtClean="0">
                <a:cs typeface="B Yagut" panose="00000400000000000000" pitchFamily="2" charset="-78"/>
              </a:rPr>
              <a:t>نام فایل </a:t>
            </a:r>
            <a:r>
              <a:rPr lang="fa-IR" sz="1600" dirty="0" smtClean="0">
                <a:cs typeface="B Yagut" panose="00000400000000000000" pitchFamily="2" charset="-78"/>
              </a:rPr>
              <a:t>: </a:t>
            </a:r>
            <a:r>
              <a:rPr lang="en-US" sz="1600" dirty="0" smtClean="0">
                <a:cs typeface="B Yagut" panose="00000400000000000000" pitchFamily="2" charset="-78"/>
              </a:rPr>
              <a:t> </a:t>
            </a:r>
            <a:r>
              <a:rPr lang="en-US" sz="1600" dirty="0" err="1" smtClean="0">
                <a:cs typeface="B Yagut" panose="00000400000000000000" pitchFamily="2" charset="-78"/>
              </a:rPr>
              <a:t>Ap-dastghahe</a:t>
            </a:r>
            <a:r>
              <a:rPr lang="en-US" sz="1600" dirty="0" smtClean="0">
                <a:cs typeface="B Yagut" panose="00000400000000000000" pitchFamily="2" charset="-78"/>
              </a:rPr>
              <a:t> </a:t>
            </a:r>
            <a:r>
              <a:rPr lang="en-US" sz="1600" dirty="0" err="1" smtClean="0">
                <a:cs typeface="B Yagut" panose="00000400000000000000" pitchFamily="2" charset="-78"/>
              </a:rPr>
              <a:t>gardesh</a:t>
            </a:r>
            <a:r>
              <a:rPr lang="en-US" sz="1600" dirty="0" smtClean="0">
                <a:cs typeface="B Yagut" panose="00000400000000000000" pitchFamily="2" charset="-78"/>
              </a:rPr>
              <a:t> </a:t>
            </a:r>
            <a:r>
              <a:rPr lang="en-US" sz="1600" dirty="0" err="1">
                <a:cs typeface="B Yagut" panose="00000400000000000000" pitchFamily="2" charset="-78"/>
              </a:rPr>
              <a:t>khon</a:t>
            </a:r>
            <a:r>
              <a:rPr lang="en-US" sz="1600" dirty="0">
                <a:cs typeface="B Yagut" panose="00000400000000000000" pitchFamily="2" charset="-78"/>
              </a:rPr>
              <a:t>  </a:t>
            </a:r>
            <a:r>
              <a:rPr lang="en-US" sz="1600" dirty="0" smtClean="0">
                <a:cs typeface="B Yagut" panose="00000400000000000000" pitchFamily="2" charset="-78"/>
              </a:rPr>
              <a:t> </a:t>
            </a:r>
            <a:r>
              <a:rPr lang="en-US" sz="1600" dirty="0">
                <a:cs typeface="B Yagut" panose="00000400000000000000" pitchFamily="2" charset="-78"/>
              </a:rPr>
              <a:t>edi2</a:t>
            </a:r>
            <a:endParaRPr lang="fa-IR" sz="2000" dirty="0">
              <a:cs typeface="B Yagut" panose="00000400000000000000" pitchFamily="2" charset="-78"/>
            </a:endParaRPr>
          </a:p>
          <a:p>
            <a:pPr algn="r" rtl="1"/>
            <a:endParaRPr lang="en-US" sz="2000" dirty="0" smtClean="0">
              <a:cs typeface="B Yagut" panose="00000400000000000000" pitchFamily="2" charset="-78"/>
            </a:endParaRPr>
          </a:p>
          <a:p>
            <a:pPr algn="r" rtl="1"/>
            <a:r>
              <a:rPr lang="fa-IR" sz="2000" dirty="0" smtClean="0">
                <a:cs typeface="B Yagut" panose="00000400000000000000" pitchFamily="2" charset="-78"/>
              </a:rPr>
              <a:t>شیوه ارزشیابی : نظری و عملی</a:t>
            </a:r>
            <a:endParaRPr lang="en-US" sz="2000" dirty="0" smtClean="0">
              <a:cs typeface="B Yagut" panose="00000400000000000000"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37" y="279828"/>
            <a:ext cx="3822440" cy="6548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79826"/>
            <a:ext cx="4032448" cy="6548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rozhansystem\Desktop\IMAG011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38" y="1177314"/>
            <a:ext cx="1116911" cy="103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191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1236"/>
            <a:ext cx="8229600" cy="4623900"/>
          </a:xfrm>
        </p:spPr>
        <p:txBody>
          <a:bodyPr>
            <a:noAutofit/>
          </a:bodyPr>
          <a:lstStyle/>
          <a:p>
            <a:pPr marL="0" indent="0" algn="ctr" rtl="1">
              <a:buNone/>
            </a:pPr>
            <a:r>
              <a:rPr lang="fa-IR" sz="2800" dirty="0" smtClean="0">
                <a:cs typeface="B Yagut" panose="00000400000000000000" pitchFamily="2" charset="-78"/>
              </a:rPr>
              <a:t>سرخرگ آئورتی</a:t>
            </a:r>
          </a:p>
          <a:p>
            <a:pPr marL="341313" indent="-231775" algn="r" rtl="1">
              <a:buNone/>
            </a:pPr>
            <a:r>
              <a:rPr lang="fa-IR" sz="2000" dirty="0" smtClean="0">
                <a:solidFill>
                  <a:srgbClr val="202122"/>
                </a:solidFill>
                <a:latin typeface=".Arabic UI Text"/>
                <a:cs typeface="B Yagut" panose="00000400000000000000" pitchFamily="2" charset="-78"/>
              </a:rPr>
              <a:t>    </a:t>
            </a:r>
          </a:p>
          <a:p>
            <a:pPr marL="341313" indent="-231775" algn="r" rtl="1">
              <a:buNone/>
            </a:pPr>
            <a:r>
              <a:rPr lang="fa-IR" sz="2000" dirty="0">
                <a:solidFill>
                  <a:srgbClr val="202122"/>
                </a:solidFill>
                <a:latin typeface=".Arabic UI Text"/>
                <a:cs typeface="B Yagut" panose="00000400000000000000" pitchFamily="2" charset="-78"/>
              </a:rPr>
              <a:t> </a:t>
            </a:r>
            <a:r>
              <a:rPr lang="fa-IR" sz="2000" dirty="0" smtClean="0">
                <a:solidFill>
                  <a:srgbClr val="202122"/>
                </a:solidFill>
                <a:latin typeface=".Arabic UI Text"/>
                <a:cs typeface="B Yagut" panose="00000400000000000000" pitchFamily="2" charset="-78"/>
              </a:rPr>
              <a:t>    مهمترین </a:t>
            </a:r>
            <a:r>
              <a:rPr lang="fa-IR" sz="2000" dirty="0" smtClean="0">
                <a:latin typeface=".Arabic UI Text"/>
                <a:cs typeface="B Yagut" panose="00000400000000000000" pitchFamily="2" charset="-78"/>
              </a:rPr>
              <a:t>شاهرگ</a:t>
            </a:r>
            <a:r>
              <a:rPr lang="fa-IR" sz="2000" dirty="0" smtClean="0">
                <a:solidFill>
                  <a:srgbClr val="202122"/>
                </a:solidFill>
                <a:latin typeface=".Arabic UI Text"/>
                <a:cs typeface="B Yagut" panose="00000400000000000000" pitchFamily="2" charset="-78"/>
              </a:rPr>
              <a:t> بدن آئورت می‌باشد که خون </a:t>
            </a:r>
            <a:r>
              <a:rPr lang="fa-IR" sz="2000" dirty="0">
                <a:solidFill>
                  <a:srgbClr val="202122"/>
                </a:solidFill>
                <a:latin typeface=".Arabic UI Text"/>
                <a:cs typeface="B Yagut" panose="00000400000000000000" pitchFamily="2" charset="-78"/>
              </a:rPr>
              <a:t>را از </a:t>
            </a:r>
            <a:endParaRPr lang="fa-IR" sz="2000" dirty="0" smtClean="0">
              <a:solidFill>
                <a:srgbClr val="202122"/>
              </a:solidFill>
              <a:latin typeface=".Arabic UI Text"/>
              <a:cs typeface="B Yagut" panose="00000400000000000000" pitchFamily="2" charset="-78"/>
            </a:endParaRPr>
          </a:p>
          <a:p>
            <a:pPr marL="0" indent="0" algn="r" rtl="1">
              <a:buNone/>
            </a:pPr>
            <a:r>
              <a:rPr lang="fa-IR" sz="2000" dirty="0" smtClean="0">
                <a:latin typeface=".Arabic UI Text"/>
                <a:cs typeface="B Yagut" panose="00000400000000000000" pitchFamily="2" charset="-78"/>
              </a:rPr>
              <a:t>       بطن چپ</a:t>
            </a:r>
            <a:r>
              <a:rPr lang="fa-IR" sz="2000" dirty="0">
                <a:solidFill>
                  <a:srgbClr val="202122"/>
                </a:solidFill>
                <a:latin typeface=".Arabic UI Text"/>
                <a:cs typeface="B Yagut" panose="00000400000000000000" pitchFamily="2" charset="-78"/>
              </a:rPr>
              <a:t> قلب دریافت و به اعضای بدن می‌رساند</a:t>
            </a:r>
            <a:r>
              <a:rPr lang="fa-IR" sz="2000" dirty="0" smtClean="0">
                <a:solidFill>
                  <a:srgbClr val="202122"/>
                </a:solidFill>
                <a:latin typeface=".Arabic UI Text"/>
                <a:cs typeface="B Yagut" panose="00000400000000000000" pitchFamily="2" charset="-78"/>
              </a:rPr>
              <a:t>.</a:t>
            </a:r>
            <a:endParaRPr lang="fa-IR" sz="1800" dirty="0">
              <a:cs typeface="B Yagut" panose="00000400000000000000" pitchFamily="2" charset="-78"/>
            </a:endParaRPr>
          </a:p>
          <a:p>
            <a:pPr marL="0" indent="0" algn="r" rtl="1">
              <a:buNone/>
            </a:pPr>
            <a:r>
              <a:rPr lang="fa-IR" sz="1800" dirty="0" smtClean="0">
                <a:solidFill>
                  <a:srgbClr val="202122"/>
                </a:solidFill>
                <a:latin typeface=".Arabic UI Text"/>
                <a:cs typeface="B Yagut" panose="00000400000000000000" pitchFamily="2" charset="-78"/>
              </a:rPr>
              <a:t>       </a:t>
            </a:r>
            <a:r>
              <a:rPr lang="fa-IR" sz="2000" dirty="0" smtClean="0">
                <a:solidFill>
                  <a:srgbClr val="202122"/>
                </a:solidFill>
                <a:latin typeface=".Arabic UI Text"/>
                <a:cs typeface="B Yagut" panose="00000400000000000000" pitchFamily="2" charset="-78"/>
              </a:rPr>
              <a:t>سرخرگ </a:t>
            </a:r>
            <a:r>
              <a:rPr lang="fa-IR" sz="2000" dirty="0">
                <a:solidFill>
                  <a:srgbClr val="202122"/>
                </a:solidFill>
                <a:latin typeface=".Arabic UI Text"/>
                <a:cs typeface="B Yagut" panose="00000400000000000000" pitchFamily="2" charset="-78"/>
              </a:rPr>
              <a:t>آئورت پس از خروج از بطن چپ </a:t>
            </a:r>
            <a:r>
              <a:rPr lang="fa-IR" sz="2000" dirty="0" smtClean="0">
                <a:solidFill>
                  <a:srgbClr val="202122"/>
                </a:solidFill>
                <a:latin typeface=".Arabic UI Text"/>
                <a:cs typeface="B Yagut" panose="00000400000000000000" pitchFamily="2" charset="-78"/>
              </a:rPr>
              <a:t>به آئورت</a:t>
            </a:r>
          </a:p>
          <a:p>
            <a:pPr marL="0" indent="0" algn="r" rtl="1">
              <a:buNone/>
            </a:pPr>
            <a:r>
              <a:rPr lang="fa-IR" sz="2000" dirty="0" smtClean="0">
                <a:solidFill>
                  <a:srgbClr val="202122"/>
                </a:solidFill>
                <a:latin typeface=".Arabic UI Text"/>
                <a:cs typeface="B Yagut" panose="00000400000000000000" pitchFamily="2" charset="-78"/>
              </a:rPr>
              <a:t>      صعودی</a:t>
            </a:r>
            <a:r>
              <a:rPr lang="fa-IR" sz="2000" dirty="0">
                <a:solidFill>
                  <a:srgbClr val="202122"/>
                </a:solidFill>
                <a:latin typeface=".Arabic UI Text"/>
                <a:cs typeface="B Yagut" panose="00000400000000000000" pitchFamily="2" charset="-78"/>
              </a:rPr>
              <a:t>، قوس آئورت، آئورت نزولی و ائورت شکمی </a:t>
            </a:r>
            <a:endParaRPr lang="en-US" sz="2000" dirty="0" smtClean="0">
              <a:solidFill>
                <a:srgbClr val="202122"/>
              </a:solidFill>
              <a:latin typeface=".Arabic UI Text"/>
              <a:cs typeface="B Yagut" panose="00000400000000000000" pitchFamily="2" charset="-78"/>
            </a:endParaRPr>
          </a:p>
          <a:p>
            <a:pPr marL="0" indent="0" algn="r" rtl="1">
              <a:buNone/>
            </a:pPr>
            <a:r>
              <a:rPr lang="fa-IR" sz="2000" dirty="0" smtClean="0">
                <a:solidFill>
                  <a:srgbClr val="202122"/>
                </a:solidFill>
                <a:latin typeface=".Arabic UI Text"/>
                <a:cs typeface="B Yagut" panose="00000400000000000000" pitchFamily="2" charset="-78"/>
              </a:rPr>
              <a:t>      تقسیم </a:t>
            </a:r>
            <a:r>
              <a:rPr lang="fa-IR" sz="2000" dirty="0">
                <a:solidFill>
                  <a:srgbClr val="202122"/>
                </a:solidFill>
                <a:latin typeface=".Arabic UI Text"/>
                <a:cs typeface="B Yagut" panose="00000400000000000000" pitchFamily="2" charset="-78"/>
              </a:rPr>
              <a:t>می‌شود.</a:t>
            </a:r>
            <a:endParaRPr lang="fa-IR" sz="2000" dirty="0" smtClean="0">
              <a:cs typeface="B Yagut" panose="00000400000000000000" pitchFamily="2" charset="-78"/>
            </a:endParaRPr>
          </a:p>
          <a:p>
            <a:pPr algn="r" rtl="1"/>
            <a:endParaRPr lang="en-US" sz="1800" dirty="0">
              <a:cs typeface="B Yagut" panose="00000400000000000000" pitchFamily="2" charset="-78"/>
            </a:endParaRPr>
          </a:p>
        </p:txBody>
      </p:sp>
      <p:pic>
        <p:nvPicPr>
          <p:cNvPr id="1028" name="Picture 4" descr="C:\Users\rozhansystem\Desktop\Cap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345332"/>
            <a:ext cx="2771775" cy="3943350"/>
          </a:xfrm>
          <a:prstGeom prst="rect">
            <a:avLst/>
          </a:prstGeom>
          <a:noFill/>
          <a:extLst>
            <a:ext uri="{909E8E84-426E-40DD-AFC4-6F175D3DCCD1}">
              <a14:hiddenFill xmlns:a14="http://schemas.microsoft.com/office/drawing/2010/main">
                <a:solidFill>
                  <a:srgbClr val="FFFFFF"/>
                </a:solidFill>
              </a14:hiddenFill>
            </a:ext>
          </a:extLst>
        </p:spPr>
      </p:pic>
      <p:pic>
        <p:nvPicPr>
          <p:cNvPr id="2" name="ZOOM00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983882"/>
            <a:ext cx="609600" cy="609600"/>
          </a:xfrm>
          <a:prstGeom prst="rect">
            <a:avLst/>
          </a:prstGeom>
        </p:spPr>
      </p:pic>
    </p:spTree>
    <p:extLst>
      <p:ext uri="{BB962C8B-B14F-4D97-AF65-F5344CB8AC3E}">
        <p14:creationId xmlns:p14="http://schemas.microsoft.com/office/powerpoint/2010/main" val="1878339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rtl="1">
              <a:spcBef>
                <a:spcPct val="20000"/>
              </a:spcBef>
            </a:pPr>
            <a:r>
              <a:rPr lang="fa-IR" sz="2200" dirty="0" smtClean="0">
                <a:solidFill>
                  <a:prstClr val="black"/>
                </a:solidFill>
                <a:cs typeface="B Yagut" panose="00000400000000000000" pitchFamily="2" charset="-78"/>
              </a:rPr>
              <a:t/>
            </a:r>
            <a:br>
              <a:rPr lang="fa-IR" sz="2200" dirty="0" smtClean="0">
                <a:solidFill>
                  <a:prstClr val="black"/>
                </a:solidFill>
                <a:cs typeface="B Yagut" panose="00000400000000000000" pitchFamily="2" charset="-78"/>
              </a:rPr>
            </a:br>
            <a:r>
              <a:rPr lang="fa-IR" sz="2200" dirty="0">
                <a:solidFill>
                  <a:prstClr val="black"/>
                </a:solidFill>
                <a:cs typeface="B Yagut" panose="00000400000000000000" pitchFamily="2" charset="-78"/>
              </a:rPr>
              <a:t/>
            </a:r>
            <a:br>
              <a:rPr lang="fa-IR" sz="2200" dirty="0">
                <a:solidFill>
                  <a:prstClr val="black"/>
                </a:solidFill>
                <a:cs typeface="B Yagut" panose="00000400000000000000" pitchFamily="2" charset="-78"/>
              </a:rPr>
            </a:br>
            <a:r>
              <a:rPr lang="fa-IR" sz="3100" dirty="0" smtClean="0">
                <a:solidFill>
                  <a:prstClr val="black"/>
                </a:solidFill>
                <a:cs typeface="B Yagut" panose="00000400000000000000" pitchFamily="2" charset="-78"/>
              </a:rPr>
              <a:t>سرخرگ ششی</a:t>
            </a:r>
            <a:r>
              <a:rPr lang="fa-IR" sz="1800" dirty="0">
                <a:solidFill>
                  <a:prstClr val="black"/>
                </a:solidFill>
                <a:cs typeface="B Yagut" panose="00000400000000000000" pitchFamily="2" charset="-78"/>
              </a:rPr>
              <a:t/>
            </a:r>
            <a:br>
              <a:rPr lang="fa-IR" sz="1800" dirty="0">
                <a:solidFill>
                  <a:prstClr val="black"/>
                </a:solidFill>
                <a:cs typeface="B Yagut" panose="00000400000000000000" pitchFamily="2" charset="-78"/>
              </a:rPr>
            </a:br>
            <a:endParaRPr lang="en-US" dirty="0"/>
          </a:p>
        </p:txBody>
      </p:sp>
      <p:sp>
        <p:nvSpPr>
          <p:cNvPr id="3" name="Content Placeholder 2"/>
          <p:cNvSpPr>
            <a:spLocks noGrp="1"/>
          </p:cNvSpPr>
          <p:nvPr>
            <p:ph idx="1"/>
          </p:nvPr>
        </p:nvSpPr>
        <p:spPr>
          <a:xfrm>
            <a:off x="457200" y="1129308"/>
            <a:ext cx="8229600" cy="3975828"/>
          </a:xfrm>
        </p:spPr>
        <p:txBody>
          <a:bodyPr>
            <a:normAutofit/>
          </a:bodyPr>
          <a:lstStyle/>
          <a:p>
            <a:pPr algn="r" rtl="1"/>
            <a:r>
              <a:rPr lang="fa-IR" sz="2000" b="1" dirty="0" smtClean="0">
                <a:cs typeface="B Yagut" panose="00000400000000000000" pitchFamily="2" charset="-78"/>
              </a:rPr>
              <a:t>سرخرگ ریوی</a:t>
            </a:r>
            <a:r>
              <a:rPr lang="fa-IR" sz="2000" dirty="0" smtClean="0">
                <a:cs typeface="B Yagut" panose="00000400000000000000" pitchFamily="2" charset="-78"/>
              </a:rPr>
              <a:t> یا </a:t>
            </a:r>
            <a:r>
              <a:rPr lang="fa-IR" sz="2000" b="1" dirty="0" smtClean="0">
                <a:cs typeface="B Yagut" panose="00000400000000000000" pitchFamily="2" charset="-78"/>
              </a:rPr>
              <a:t>شریان پولموناری</a:t>
            </a:r>
            <a:r>
              <a:rPr lang="fa-IR" sz="2000" dirty="0" smtClean="0">
                <a:cs typeface="B Yagut" panose="00000400000000000000" pitchFamily="2" charset="-78"/>
              </a:rPr>
              <a:t> شریان مهمی است که خون فاقد اکسیژن را از بطن راست قلب به ریه می‌برد تا در آنجا تبادل گاز انجام شود. این شریان و شریان بند ناف </a:t>
            </a:r>
          </a:p>
          <a:p>
            <a:pPr marL="0" indent="0" algn="r" rtl="1">
              <a:buNone/>
            </a:pPr>
            <a:r>
              <a:rPr lang="fa-IR" sz="2000" dirty="0" smtClean="0">
                <a:cs typeface="B Yagut" panose="00000400000000000000" pitchFamily="2" charset="-78"/>
              </a:rPr>
              <a:t>     در واقع تنها شریان هایی هستند که حاوی خون فاقداکسیژن هستند. </a:t>
            </a:r>
          </a:p>
          <a:p>
            <a:pPr marL="0" indent="0" algn="r" rtl="1">
              <a:buNone/>
            </a:pPr>
            <a:r>
              <a:rPr lang="fa-IR" sz="2000" dirty="0" smtClean="0">
                <a:cs typeface="B Yagut" panose="00000400000000000000" pitchFamily="2" charset="-78"/>
              </a:rPr>
              <a:t>      این شریان از دریچه ریوی آغاز و پس از</a:t>
            </a:r>
          </a:p>
          <a:p>
            <a:pPr marL="0" indent="0" algn="r" rtl="1">
              <a:buNone/>
            </a:pPr>
            <a:r>
              <a:rPr lang="fa-IR" sz="2000" dirty="0" smtClean="0">
                <a:cs typeface="B Yagut" panose="00000400000000000000" pitchFamily="2" charset="-78"/>
              </a:rPr>
              <a:t>      چند </a:t>
            </a:r>
            <a:r>
              <a:rPr lang="fa-IR" sz="2000" dirty="0">
                <a:cs typeface="B Yagut" panose="00000400000000000000" pitchFamily="2" charset="-78"/>
              </a:rPr>
              <a:t>سانتی‌متر (در زیر قوس آئورت) </a:t>
            </a:r>
            <a:r>
              <a:rPr lang="fa-IR" sz="2000" dirty="0" smtClean="0">
                <a:cs typeface="B Yagut" panose="00000400000000000000" pitchFamily="2" charset="-78"/>
              </a:rPr>
              <a:t>به</a:t>
            </a:r>
            <a:r>
              <a:rPr lang="fa-IR" sz="2000" dirty="0">
                <a:cs typeface="B Yagut" panose="00000400000000000000" pitchFamily="2" charset="-78"/>
              </a:rPr>
              <a:t> دو </a:t>
            </a:r>
            <a:r>
              <a:rPr lang="fa-IR" sz="2000" dirty="0" smtClean="0">
                <a:cs typeface="B Yagut" panose="00000400000000000000" pitchFamily="2" charset="-78"/>
              </a:rPr>
              <a:t> </a:t>
            </a:r>
          </a:p>
          <a:p>
            <a:pPr marL="0" indent="0" algn="r" rtl="1">
              <a:buNone/>
            </a:pPr>
            <a:r>
              <a:rPr lang="fa-IR" sz="2000" dirty="0" smtClean="0">
                <a:cs typeface="B Yagut" panose="00000400000000000000" pitchFamily="2" charset="-78"/>
              </a:rPr>
              <a:t>      شریان ریوی راست و چپ تقسم می‌شود. </a:t>
            </a:r>
          </a:p>
          <a:p>
            <a:pPr marL="0" indent="0" algn="r" rtl="1">
              <a:buNone/>
            </a:pPr>
            <a:r>
              <a:rPr lang="fa-IR" sz="2000" dirty="0" smtClean="0">
                <a:cs typeface="B Yagut" panose="00000400000000000000" pitchFamily="2" charset="-78"/>
              </a:rPr>
              <a:t>. </a:t>
            </a:r>
            <a:endParaRPr lang="fa-IR" sz="2000" dirty="0">
              <a:cs typeface="B Yagut" panose="00000400000000000000" pitchFamily="2" charset="-78"/>
            </a:endParaRPr>
          </a:p>
          <a:p>
            <a:pPr algn="r" rtl="1"/>
            <a:endParaRPr lang="en-US" sz="2000" dirty="0">
              <a:cs typeface="B Yagut" panose="00000400000000000000" pitchFamily="2" charset="-7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0" y="2137420"/>
            <a:ext cx="417646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ZOOM00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536" y="5123308"/>
            <a:ext cx="609600" cy="609600"/>
          </a:xfrm>
          <a:prstGeom prst="rect">
            <a:avLst/>
          </a:prstGeom>
        </p:spPr>
      </p:pic>
    </p:spTree>
    <p:extLst>
      <p:ext uri="{BB962C8B-B14F-4D97-AF65-F5344CB8AC3E}">
        <p14:creationId xmlns:p14="http://schemas.microsoft.com/office/powerpoint/2010/main" val="2326771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کار قلب</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a:xfrm>
            <a:off x="457200" y="877280"/>
            <a:ext cx="8435280" cy="4440493"/>
          </a:xfrm>
        </p:spPr>
        <p:txBody>
          <a:bodyPr>
            <a:normAutofit fontScale="92500" lnSpcReduction="20000"/>
          </a:bodyPr>
          <a:lstStyle/>
          <a:p>
            <a:pPr marL="137160" lvl="0" indent="0" algn="justLow" rtl="1">
              <a:buClr>
                <a:prstClr val="white">
                  <a:shade val="95000"/>
                </a:prstClr>
              </a:buClr>
              <a:buSzPct val="65000"/>
              <a:buNone/>
            </a:pPr>
            <a:endParaRPr lang="fa-IR" sz="2400" dirty="0" smtClean="0">
              <a:solidFill>
                <a:prstClr val="black"/>
              </a:solidFill>
              <a:latin typeface="Book Antiqua"/>
              <a:cs typeface="B Yagut" panose="00000400000000000000" pitchFamily="2" charset="-78"/>
            </a:endParaRPr>
          </a:p>
          <a:p>
            <a:pPr marL="137160" lvl="0" indent="0" algn="justLow"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فعالیت </a:t>
            </a:r>
            <a:r>
              <a:rPr lang="fa-IR" sz="2400" dirty="0">
                <a:solidFill>
                  <a:prstClr val="black"/>
                </a:solidFill>
                <a:latin typeface="Book Antiqua"/>
                <a:cs typeface="B Yagut" panose="00000400000000000000" pitchFamily="2" charset="-78"/>
              </a:rPr>
              <a:t>قلب چرخه معینی داردکه چرخه ضربان قلب نام </a:t>
            </a:r>
            <a:r>
              <a:rPr lang="fa-IR" sz="2400" dirty="0" smtClean="0">
                <a:solidFill>
                  <a:prstClr val="black"/>
                </a:solidFill>
                <a:latin typeface="Book Antiqua"/>
                <a:cs typeface="B Yagut" panose="00000400000000000000" pitchFamily="2" charset="-78"/>
              </a:rPr>
              <a:t>دارد :</a:t>
            </a:r>
            <a:endParaRPr lang="fa-IR" sz="2400" dirty="0">
              <a:solidFill>
                <a:prstClr val="black"/>
              </a:solidFill>
              <a:latin typeface="Book Antiqua"/>
              <a:cs typeface="B Yagut" panose="00000400000000000000" pitchFamily="2" charset="-78"/>
            </a:endParaRPr>
          </a:p>
          <a:p>
            <a:pPr marL="137160" lvl="0" indent="0" algn="justLow" rtl="1">
              <a:buClr>
                <a:prstClr val="white">
                  <a:shade val="95000"/>
                </a:prstClr>
              </a:buClr>
              <a:buSzPct val="65000"/>
              <a:buNone/>
            </a:pPr>
            <a:r>
              <a:rPr lang="fa-IR" sz="2400" dirty="0">
                <a:solidFill>
                  <a:prstClr val="black"/>
                </a:solidFill>
                <a:latin typeface="Book Antiqua"/>
                <a:cs typeface="B Yagut" panose="00000400000000000000" pitchFamily="2" charset="-78"/>
              </a:rPr>
              <a:t>در ابتدا دهلیزها باهم منقبض می </a:t>
            </a:r>
            <a:r>
              <a:rPr lang="fa-IR" sz="2400" dirty="0" smtClean="0">
                <a:solidFill>
                  <a:prstClr val="black"/>
                </a:solidFill>
                <a:latin typeface="Book Antiqua"/>
                <a:cs typeface="B Yagut" panose="00000400000000000000" pitchFamily="2" charset="-78"/>
              </a:rPr>
              <a:t>شوند وبدین </a:t>
            </a:r>
            <a:r>
              <a:rPr lang="fa-IR" sz="2400" dirty="0">
                <a:solidFill>
                  <a:prstClr val="black"/>
                </a:solidFill>
                <a:latin typeface="Book Antiqua"/>
                <a:cs typeface="B Yagut" panose="00000400000000000000" pitchFamily="2" charset="-78"/>
              </a:rPr>
              <a:t>ترتیب خونی که در زمان انبساط درون دهلیزها جمع شده به داخل بطن ها ریخته می شود</a:t>
            </a:r>
            <a:r>
              <a:rPr lang="fa-IR" sz="2400" dirty="0" smtClean="0">
                <a:solidFill>
                  <a:prstClr val="black"/>
                </a:solidFill>
                <a:latin typeface="Book Antiqua"/>
                <a:cs typeface="B Yagut" panose="00000400000000000000" pitchFamily="2" charset="-78"/>
              </a:rPr>
              <a:t>. وقتی بطن ها </a:t>
            </a:r>
            <a:r>
              <a:rPr lang="fa-IR" sz="2400" dirty="0">
                <a:solidFill>
                  <a:prstClr val="black"/>
                </a:solidFill>
                <a:latin typeface="Book Antiqua"/>
                <a:cs typeface="B Yagut" panose="00000400000000000000" pitchFamily="2" charset="-78"/>
              </a:rPr>
              <a:t>پر شوند منقبض می </a:t>
            </a:r>
            <a:r>
              <a:rPr lang="fa-IR" sz="2400" dirty="0" smtClean="0">
                <a:solidFill>
                  <a:prstClr val="black"/>
                </a:solidFill>
                <a:latin typeface="Book Antiqua"/>
                <a:cs typeface="B Yagut" panose="00000400000000000000" pitchFamily="2" charset="-78"/>
              </a:rPr>
              <a:t>شوند</a:t>
            </a:r>
            <a:r>
              <a:rPr lang="en-US" sz="2400" dirty="0" smtClean="0">
                <a:solidFill>
                  <a:prstClr val="black"/>
                </a:solidFill>
                <a:latin typeface="Book Antiqua"/>
                <a:cs typeface="B Yagut" panose="00000400000000000000" pitchFamily="2" charset="-78"/>
              </a:rPr>
              <a:t>.</a:t>
            </a:r>
            <a:r>
              <a:rPr lang="fa-IR" sz="2400" dirty="0" smtClean="0">
                <a:solidFill>
                  <a:prstClr val="black"/>
                </a:solidFill>
                <a:latin typeface="Book Antiqua"/>
                <a:cs typeface="B Yagut" panose="00000400000000000000" pitchFamily="2" charset="-78"/>
              </a:rPr>
              <a:t> خون </a:t>
            </a:r>
            <a:r>
              <a:rPr lang="fa-IR" sz="2400" dirty="0">
                <a:solidFill>
                  <a:prstClr val="black"/>
                </a:solidFill>
                <a:latin typeface="Book Antiqua"/>
                <a:cs typeface="B Yagut" panose="00000400000000000000" pitchFamily="2" charset="-78"/>
              </a:rPr>
              <a:t>را وارد دو سرخرگ </a:t>
            </a:r>
            <a:r>
              <a:rPr lang="fa-IR" sz="2400" dirty="0" smtClean="0">
                <a:solidFill>
                  <a:prstClr val="black"/>
                </a:solidFill>
                <a:latin typeface="Book Antiqua"/>
                <a:cs typeface="B Yagut" panose="00000400000000000000" pitchFamily="2" charset="-78"/>
              </a:rPr>
              <a:t>آئورت( در </a:t>
            </a:r>
            <a:r>
              <a:rPr lang="fa-IR" sz="2400" dirty="0">
                <a:solidFill>
                  <a:prstClr val="black"/>
                </a:solidFill>
                <a:latin typeface="Book Antiqua"/>
                <a:cs typeface="B Yagut" panose="00000400000000000000" pitchFamily="2" charset="-78"/>
              </a:rPr>
              <a:t>بطن </a:t>
            </a:r>
            <a:r>
              <a:rPr lang="fa-IR" sz="2400" dirty="0" smtClean="0">
                <a:solidFill>
                  <a:prstClr val="black"/>
                </a:solidFill>
                <a:latin typeface="Book Antiqua"/>
                <a:cs typeface="B Yagut" panose="00000400000000000000" pitchFamily="2" charset="-78"/>
              </a:rPr>
              <a:t>چپ ) وششی ( دربطن راست ) </a:t>
            </a:r>
            <a:r>
              <a:rPr lang="fa-IR" sz="2400" dirty="0">
                <a:solidFill>
                  <a:prstClr val="black"/>
                </a:solidFill>
                <a:latin typeface="Book Antiqua"/>
                <a:cs typeface="B Yagut" panose="00000400000000000000" pitchFamily="2" charset="-78"/>
              </a:rPr>
              <a:t>می </a:t>
            </a:r>
            <a:r>
              <a:rPr lang="fa-IR" sz="2400" dirty="0" smtClean="0">
                <a:solidFill>
                  <a:prstClr val="black"/>
                </a:solidFill>
                <a:latin typeface="Book Antiqua"/>
                <a:cs typeface="B Yagut" panose="00000400000000000000" pitchFamily="2" charset="-78"/>
              </a:rPr>
              <a:t>کنند.</a:t>
            </a:r>
          </a:p>
          <a:p>
            <a:pPr marL="137160" lvl="0" indent="0" algn="justLow" rtl="1">
              <a:buClr>
                <a:prstClr val="white">
                  <a:shade val="95000"/>
                </a:prstClr>
              </a:buClr>
              <a:buSzPct val="65000"/>
              <a:buNone/>
            </a:pPr>
            <a:endParaRPr lang="fa-IR" sz="2400" dirty="0" smtClean="0">
              <a:solidFill>
                <a:prstClr val="black"/>
              </a:solidFill>
              <a:latin typeface="Book Antiqua"/>
              <a:cs typeface="B Yagut" panose="00000400000000000000" pitchFamily="2" charset="-78"/>
            </a:endParaRPr>
          </a:p>
          <a:p>
            <a:pPr marL="137160" lvl="0" indent="0" algn="r" rtl="1">
              <a:buClr>
                <a:prstClr val="white">
                  <a:shade val="95000"/>
                </a:prstClr>
              </a:buClr>
              <a:buSzPct val="65000"/>
              <a:buNone/>
            </a:pPr>
            <a:r>
              <a:rPr lang="fa-IR" sz="2400" dirty="0" smtClean="0">
                <a:solidFill>
                  <a:prstClr val="white"/>
                </a:solidFill>
                <a:latin typeface="Book Antiqua"/>
                <a:cs typeface="B Yagut" panose="00000400000000000000" pitchFamily="2" charset="-78"/>
              </a:rPr>
              <a:t>..</a:t>
            </a:r>
            <a:r>
              <a:rPr lang="fa-IR" sz="2400" dirty="0" smtClean="0">
                <a:ln w="6350">
                  <a:noFill/>
                </a:ln>
                <a:solidFill>
                  <a:prstClr val="black"/>
                </a:solidFill>
                <a:latin typeface="Lucida Sans"/>
                <a:ea typeface="+mj-ea"/>
                <a:cs typeface="B Yagut" panose="00000400000000000000" pitchFamily="2" charset="-78"/>
              </a:rPr>
              <a:t> </a:t>
            </a:r>
            <a:r>
              <a:rPr lang="fa-IR" sz="3000" dirty="0">
                <a:ln w="6350">
                  <a:noFill/>
                </a:ln>
                <a:solidFill>
                  <a:prstClr val="black"/>
                </a:solidFill>
                <a:latin typeface="Lucida Sans"/>
                <a:ea typeface="+mj-ea"/>
                <a:cs typeface="B Yagut" panose="00000400000000000000" pitchFamily="2" charset="-78"/>
              </a:rPr>
              <a:t>سه مرحله ضربان قلب یعنی:</a:t>
            </a:r>
            <a:r>
              <a:rPr lang="en-US" sz="2400" dirty="0">
                <a:ln w="6350">
                  <a:noFill/>
                </a:ln>
                <a:solidFill>
                  <a:prstClr val="black"/>
                </a:solidFill>
                <a:latin typeface="Lucida Sans"/>
                <a:ea typeface="+mj-ea"/>
                <a:cs typeface="B Yagut" panose="00000400000000000000" pitchFamily="2" charset="-78"/>
              </a:rPr>
              <a:t/>
            </a:r>
            <a:br>
              <a:rPr lang="en-US" sz="2400" dirty="0">
                <a:ln w="6350">
                  <a:noFill/>
                </a:ln>
                <a:solidFill>
                  <a:prstClr val="black"/>
                </a:solidFill>
                <a:latin typeface="Lucida Sans"/>
                <a:ea typeface="+mj-ea"/>
                <a:cs typeface="B Yagut" panose="00000400000000000000" pitchFamily="2" charset="-78"/>
              </a:rPr>
            </a:br>
            <a:r>
              <a:rPr lang="fa-IR" sz="2400" dirty="0">
                <a:ln w="6350">
                  <a:noFill/>
                </a:ln>
                <a:solidFill>
                  <a:prstClr val="black"/>
                </a:solidFill>
                <a:latin typeface="Lucida Sans"/>
                <a:ea typeface="+mj-ea"/>
                <a:cs typeface="B Yagut" panose="00000400000000000000" pitchFamily="2" charset="-78"/>
              </a:rPr>
              <a:t>انقباض دهلیز</a:t>
            </a:r>
            <a:r>
              <a:rPr lang="fa-IR" sz="2400" dirty="0" smtClean="0">
                <a:ln w="6350">
                  <a:noFill/>
                </a:ln>
                <a:solidFill>
                  <a:prstClr val="black"/>
                </a:solidFill>
                <a:latin typeface="Lucida Sans"/>
                <a:ea typeface="+mj-ea"/>
                <a:cs typeface="B Yagut" panose="00000400000000000000" pitchFamily="2" charset="-78"/>
              </a:rPr>
              <a:t>،</a:t>
            </a:r>
            <a:r>
              <a:rPr lang="en-US" sz="2400" dirty="0" smtClean="0">
                <a:ln w="6350">
                  <a:noFill/>
                </a:ln>
                <a:solidFill>
                  <a:prstClr val="black"/>
                </a:solidFill>
                <a:latin typeface="Lucida Sans"/>
                <a:ea typeface="+mj-ea"/>
                <a:cs typeface="B Yagut" panose="00000400000000000000" pitchFamily="2" charset="-78"/>
              </a:rPr>
              <a:t> </a:t>
            </a:r>
            <a:r>
              <a:rPr lang="fa-IR" sz="2400" dirty="0" smtClean="0">
                <a:ln w="6350">
                  <a:noFill/>
                </a:ln>
                <a:solidFill>
                  <a:prstClr val="black"/>
                </a:solidFill>
                <a:latin typeface="Lucida Sans"/>
                <a:ea typeface="+mj-ea"/>
                <a:cs typeface="B Yagut" panose="00000400000000000000" pitchFamily="2" charset="-78"/>
              </a:rPr>
              <a:t>انقباض </a:t>
            </a:r>
            <a:r>
              <a:rPr lang="fa-IR" sz="2400" dirty="0">
                <a:ln w="6350">
                  <a:noFill/>
                </a:ln>
                <a:solidFill>
                  <a:prstClr val="black"/>
                </a:solidFill>
                <a:latin typeface="Lucida Sans"/>
                <a:ea typeface="+mj-ea"/>
                <a:cs typeface="B Yagut" panose="00000400000000000000" pitchFamily="2" charset="-78"/>
              </a:rPr>
              <a:t>بطن واستراحت عمومی</a:t>
            </a:r>
            <a:endParaRPr lang="fa-IR" sz="2400" dirty="0">
              <a:solidFill>
                <a:prstClr val="white"/>
              </a:solidFill>
              <a:latin typeface="Book Antiqua"/>
              <a:cs typeface="B Yagut" panose="00000400000000000000" pitchFamily="2" charset="-78"/>
            </a:endParaRPr>
          </a:p>
          <a:p>
            <a:pPr marL="137160" lvl="0" indent="0" algn="r" rtl="1">
              <a:buClr>
                <a:prstClr val="white">
                  <a:shade val="95000"/>
                </a:prstClr>
              </a:buClr>
              <a:buSzPct val="65000"/>
              <a:buNone/>
            </a:pPr>
            <a:r>
              <a:rPr lang="fa-IR" sz="2400" dirty="0">
                <a:solidFill>
                  <a:prstClr val="black"/>
                </a:solidFill>
                <a:latin typeface="Book Antiqua"/>
                <a:cs typeface="B Yagut" panose="00000400000000000000" pitchFamily="2" charset="-78"/>
              </a:rPr>
              <a:t>سه مرحله ضربان قلب به طور معمول </a:t>
            </a:r>
            <a:r>
              <a:rPr lang="fa-IR" sz="2400" b="1" dirty="0">
                <a:solidFill>
                  <a:prstClr val="black"/>
                </a:solidFill>
                <a:latin typeface="Book Antiqua"/>
                <a:cs typeface="B Yagut" panose="00000400000000000000" pitchFamily="2" charset="-78"/>
              </a:rPr>
              <a:t>75 بار </a:t>
            </a:r>
            <a:r>
              <a:rPr lang="fa-IR" sz="2400" dirty="0">
                <a:solidFill>
                  <a:prstClr val="black"/>
                </a:solidFill>
                <a:latin typeface="Book Antiqua"/>
                <a:cs typeface="B Yagut" panose="00000400000000000000" pitchFamily="2" charset="-78"/>
              </a:rPr>
              <a:t>در دقیقه تکرار می </a:t>
            </a:r>
            <a:r>
              <a:rPr lang="fa-IR" sz="2400" dirty="0" smtClean="0">
                <a:solidFill>
                  <a:prstClr val="black"/>
                </a:solidFill>
                <a:latin typeface="Book Antiqua"/>
                <a:cs typeface="B Yagut" panose="00000400000000000000" pitchFamily="2" charset="-78"/>
              </a:rPr>
              <a:t>گردد</a:t>
            </a:r>
            <a:r>
              <a:rPr lang="en-US" sz="2400" dirty="0" smtClean="0">
                <a:solidFill>
                  <a:prstClr val="black"/>
                </a:solidFill>
                <a:latin typeface="Book Antiqua"/>
                <a:cs typeface="B Yagut" panose="00000400000000000000" pitchFamily="2" charset="-78"/>
              </a:rPr>
              <a:t>.</a:t>
            </a:r>
            <a:endParaRPr lang="fa-IR" sz="2400" dirty="0">
              <a:solidFill>
                <a:prstClr val="black"/>
              </a:solidFill>
              <a:latin typeface="Book Antiqua"/>
              <a:cs typeface="B Yagut" panose="00000400000000000000" pitchFamily="2" charset="-78"/>
            </a:endParaRPr>
          </a:p>
          <a:p>
            <a:pPr marL="137160" lvl="0" indent="0" algn="r" rtl="1">
              <a:buClr>
                <a:prstClr val="white">
                  <a:shade val="95000"/>
                </a:prstClr>
              </a:buClr>
              <a:buSzPct val="65000"/>
              <a:buNone/>
            </a:pPr>
            <a:r>
              <a:rPr lang="fa-IR" sz="2400" dirty="0">
                <a:solidFill>
                  <a:prstClr val="black"/>
                </a:solidFill>
                <a:latin typeface="Book Antiqua"/>
                <a:cs typeface="B Yagut" panose="00000400000000000000" pitchFamily="2" charset="-78"/>
              </a:rPr>
              <a:t>در طول یک ضربان قلب دو صدا شنیده می </a:t>
            </a:r>
            <a:r>
              <a:rPr lang="fa-IR" sz="2400" dirty="0" smtClean="0">
                <a:solidFill>
                  <a:prstClr val="black"/>
                </a:solidFill>
                <a:latin typeface="Book Antiqua"/>
                <a:cs typeface="B Yagut" panose="00000400000000000000" pitchFamily="2" charset="-78"/>
              </a:rPr>
              <a:t>شود :</a:t>
            </a:r>
            <a:endParaRPr lang="fa-IR" sz="2400" dirty="0">
              <a:solidFill>
                <a:prstClr val="black"/>
              </a:solidFill>
              <a:latin typeface="Book Antiqua"/>
              <a:cs typeface="B Yagut" panose="00000400000000000000" pitchFamily="2" charset="-78"/>
            </a:endParaRPr>
          </a:p>
          <a:p>
            <a:pPr marL="137160" lvl="0" indent="0" algn="r"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صدای </a:t>
            </a:r>
            <a:r>
              <a:rPr lang="fa-IR" sz="2400" dirty="0">
                <a:solidFill>
                  <a:prstClr val="black"/>
                </a:solidFill>
                <a:latin typeface="Book Antiqua"/>
                <a:cs typeface="B Yagut" panose="00000400000000000000" pitchFamily="2" charset="-78"/>
              </a:rPr>
              <a:t>اول قوی وکشیده</a:t>
            </a:r>
          </a:p>
          <a:p>
            <a:pPr marL="137160" lvl="0" indent="0" algn="r"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صدای </a:t>
            </a:r>
            <a:r>
              <a:rPr lang="fa-IR" sz="2400" dirty="0">
                <a:solidFill>
                  <a:prstClr val="black"/>
                </a:solidFill>
                <a:latin typeface="Book Antiqua"/>
                <a:cs typeface="B Yagut" panose="00000400000000000000" pitchFamily="2" charset="-78"/>
              </a:rPr>
              <a:t>دوم کوتاه</a:t>
            </a:r>
          </a:p>
          <a:p>
            <a:pPr algn="r" rtl="1"/>
            <a:endParaRPr lang="en-US" sz="2200" dirty="0">
              <a:cs typeface="B Yagut" panose="00000400000000000000" pitchFamily="2" charset="-78"/>
            </a:endParaRPr>
          </a:p>
        </p:txBody>
      </p:sp>
      <p:pic>
        <p:nvPicPr>
          <p:cNvPr id="4" name="ZOOM00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4897727"/>
            <a:ext cx="609600" cy="508000"/>
          </a:xfrm>
          <a:prstGeom prst="rect">
            <a:avLst/>
          </a:prstGeom>
        </p:spPr>
      </p:pic>
    </p:spTree>
    <p:extLst>
      <p:ext uri="{BB962C8B-B14F-4D97-AF65-F5344CB8AC3E}">
        <p14:creationId xmlns:p14="http://schemas.microsoft.com/office/powerpoint/2010/main" val="1502959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solidFill>
                  <a:prstClr val="black"/>
                </a:solidFill>
                <a:effectLst>
                  <a:outerShdw blurRad="38100" dist="38100" dir="2700000" algn="tl">
                    <a:srgbClr val="000000">
                      <a:alpha val="43137"/>
                    </a:srgbClr>
                  </a:outerShdw>
                </a:effectLst>
                <a:latin typeface="Lucida Sans"/>
                <a:cs typeface="B Yagut" panose="00000400000000000000" pitchFamily="2" charset="-78"/>
              </a:rPr>
              <a:t>عضله قلب یک عضله خودکاراست</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a:xfrm>
            <a:off x="457200" y="1333500"/>
            <a:ext cx="8363272" cy="3771636"/>
          </a:xfrm>
        </p:spPr>
        <p:txBody>
          <a:bodyPr>
            <a:normAutofit/>
          </a:bodyPr>
          <a:lstStyle/>
          <a:p>
            <a:pPr marL="137160" lvl="0" indent="0" algn="just" rtl="1">
              <a:buClr>
                <a:prstClr val="white">
                  <a:shade val="95000"/>
                </a:prstClr>
              </a:buClr>
              <a:buSzPct val="65000"/>
              <a:buNone/>
            </a:pPr>
            <a:r>
              <a:rPr lang="fa-IR" sz="2400" dirty="0" smtClean="0">
                <a:solidFill>
                  <a:prstClr val="black"/>
                </a:solidFill>
                <a:latin typeface="Book Antiqua"/>
                <a:cs typeface="B Yagut" panose="00000400000000000000" pitchFamily="2" charset="-78"/>
              </a:rPr>
              <a:t>بافت های </a:t>
            </a:r>
            <a:r>
              <a:rPr lang="fa-IR" sz="2400" dirty="0">
                <a:solidFill>
                  <a:prstClr val="black"/>
                </a:solidFill>
                <a:latin typeface="Book Antiqua"/>
                <a:cs typeface="B Yagut" panose="00000400000000000000" pitchFamily="2" charset="-78"/>
              </a:rPr>
              <a:t>هادی ویژه ایی در آن قرار دارد که با تولید جریان الکتریکی سبب انقباض خود به خودی </a:t>
            </a:r>
            <a:r>
              <a:rPr lang="fa-IR" sz="2400" dirty="0" smtClean="0">
                <a:solidFill>
                  <a:prstClr val="black"/>
                </a:solidFill>
                <a:latin typeface="Book Antiqua"/>
                <a:cs typeface="B Yagut" panose="00000400000000000000" pitchFamily="2" charset="-78"/>
              </a:rPr>
              <a:t>بخش های </a:t>
            </a:r>
            <a:r>
              <a:rPr lang="fa-IR" sz="2400" dirty="0">
                <a:solidFill>
                  <a:prstClr val="black"/>
                </a:solidFill>
                <a:latin typeface="Book Antiqua"/>
                <a:cs typeface="B Yagut" panose="00000400000000000000" pitchFamily="2" charset="-78"/>
              </a:rPr>
              <a:t>مختلف وایجاد ضربان می </a:t>
            </a:r>
            <a:r>
              <a:rPr lang="fa-IR" sz="2400" dirty="0" smtClean="0">
                <a:solidFill>
                  <a:prstClr val="black"/>
                </a:solidFill>
                <a:latin typeface="Book Antiqua"/>
                <a:cs typeface="B Yagut" panose="00000400000000000000" pitchFamily="2" charset="-78"/>
              </a:rPr>
              <a:t>شود.</a:t>
            </a:r>
            <a:endParaRPr lang="fa-IR" sz="2400" dirty="0">
              <a:solidFill>
                <a:prstClr val="black"/>
              </a:solidFill>
              <a:latin typeface="Book Antiqua"/>
              <a:cs typeface="B Yagut" panose="00000400000000000000" pitchFamily="2" charset="-78"/>
            </a:endParaRPr>
          </a:p>
          <a:p>
            <a:pPr marL="137160" lvl="0" indent="0" algn="just" rtl="1">
              <a:buClr>
                <a:prstClr val="white">
                  <a:shade val="95000"/>
                </a:prstClr>
              </a:buClr>
              <a:buSzPct val="65000"/>
              <a:buNone/>
            </a:pPr>
            <a:r>
              <a:rPr lang="fa-IR" sz="2400" dirty="0">
                <a:solidFill>
                  <a:prstClr val="black"/>
                </a:solidFill>
                <a:latin typeface="Book Antiqua"/>
                <a:cs typeface="B Yagut" panose="00000400000000000000" pitchFamily="2" charset="-78"/>
              </a:rPr>
              <a:t>فعالیت الکتریکی </a:t>
            </a:r>
            <a:r>
              <a:rPr lang="fa-IR" sz="2400" dirty="0" smtClean="0">
                <a:solidFill>
                  <a:prstClr val="black"/>
                </a:solidFill>
                <a:latin typeface="Book Antiqua"/>
                <a:cs typeface="B Yagut" panose="00000400000000000000" pitchFamily="2" charset="-78"/>
              </a:rPr>
              <a:t>قلب را می توان </a:t>
            </a:r>
            <a:r>
              <a:rPr lang="fa-IR" sz="2400" dirty="0">
                <a:solidFill>
                  <a:prstClr val="black"/>
                </a:solidFill>
                <a:latin typeface="Book Antiqua"/>
                <a:cs typeface="B Yagut" panose="00000400000000000000" pitchFamily="2" charset="-78"/>
              </a:rPr>
              <a:t>به صورت منحنی الکتروگاردیوگرام ثبت </a:t>
            </a:r>
            <a:r>
              <a:rPr lang="fa-IR" sz="2400" dirty="0" smtClean="0">
                <a:solidFill>
                  <a:prstClr val="black"/>
                </a:solidFill>
                <a:latin typeface="Book Antiqua"/>
                <a:cs typeface="B Yagut" panose="00000400000000000000" pitchFamily="2" charset="-78"/>
              </a:rPr>
              <a:t>کرد. بررسی </a:t>
            </a:r>
            <a:r>
              <a:rPr lang="fa-IR" sz="2400" dirty="0">
                <a:solidFill>
                  <a:prstClr val="black"/>
                </a:solidFill>
                <a:latin typeface="Book Antiqua"/>
                <a:cs typeface="B Yagut" panose="00000400000000000000" pitchFamily="2" charset="-78"/>
              </a:rPr>
              <a:t>این منحنی می تواند سلامت وبیماریهای قلبی رانشان </a:t>
            </a:r>
            <a:r>
              <a:rPr lang="fa-IR" sz="2400" dirty="0" smtClean="0">
                <a:solidFill>
                  <a:prstClr val="black"/>
                </a:solidFill>
                <a:latin typeface="Book Antiqua"/>
                <a:cs typeface="B Yagut" panose="00000400000000000000" pitchFamily="2" charset="-78"/>
              </a:rPr>
              <a:t> دهد.</a:t>
            </a:r>
            <a:endParaRPr lang="fa-IR" sz="2400" dirty="0">
              <a:solidFill>
                <a:prstClr val="black"/>
              </a:solidFill>
              <a:latin typeface="Book Antiqua"/>
              <a:cs typeface="B Yagut" panose="00000400000000000000" pitchFamily="2" charset="-78"/>
            </a:endParaRPr>
          </a:p>
          <a:p>
            <a:pPr marL="137160" lvl="0" indent="0" algn="just" rtl="1">
              <a:buClr>
                <a:prstClr val="white">
                  <a:shade val="95000"/>
                </a:prstClr>
              </a:buClr>
              <a:buSzPct val="65000"/>
              <a:buNone/>
            </a:pPr>
            <a:r>
              <a:rPr lang="fa-IR" sz="2400" dirty="0">
                <a:solidFill>
                  <a:prstClr val="black"/>
                </a:solidFill>
                <a:latin typeface="Book Antiqua"/>
                <a:cs typeface="B Yagut" panose="00000400000000000000" pitchFamily="2" charset="-78"/>
              </a:rPr>
              <a:t>عواملی مثل ورزش</a:t>
            </a:r>
            <a:r>
              <a:rPr lang="fa-IR" sz="2400" dirty="0" smtClean="0">
                <a:solidFill>
                  <a:prstClr val="black"/>
                </a:solidFill>
                <a:latin typeface="Book Antiqua"/>
                <a:cs typeface="B Yagut" panose="00000400000000000000" pitchFamily="2" charset="-78"/>
              </a:rPr>
              <a:t>، ترس و یا </a:t>
            </a:r>
            <a:r>
              <a:rPr lang="fa-IR" sz="2400" dirty="0">
                <a:solidFill>
                  <a:prstClr val="black"/>
                </a:solidFill>
                <a:latin typeface="Book Antiqua"/>
                <a:cs typeface="B Yagut" panose="00000400000000000000" pitchFamily="2" charset="-78"/>
              </a:rPr>
              <a:t>انجام اعمال سنگین از راه اعصاب خودکار سبب افزایش شدت </a:t>
            </a:r>
            <a:r>
              <a:rPr lang="fa-IR" sz="2400" dirty="0" smtClean="0">
                <a:solidFill>
                  <a:prstClr val="black"/>
                </a:solidFill>
                <a:latin typeface="Book Antiqua"/>
                <a:cs typeface="B Yagut" panose="00000400000000000000" pitchFamily="2" charset="-78"/>
              </a:rPr>
              <a:t>و تعداد </a:t>
            </a:r>
            <a:r>
              <a:rPr lang="fa-IR" sz="2400" dirty="0">
                <a:solidFill>
                  <a:prstClr val="black"/>
                </a:solidFill>
                <a:latin typeface="Book Antiqua"/>
                <a:cs typeface="B Yagut" panose="00000400000000000000" pitchFamily="2" charset="-78"/>
              </a:rPr>
              <a:t>ضربان قلب می شوند.</a:t>
            </a:r>
          </a:p>
          <a:p>
            <a:pPr algn="just"/>
            <a:endParaRPr lang="en-US" sz="2800" dirty="0">
              <a:cs typeface="B Yagut" panose="00000400000000000000" pitchFamily="2" charset="-78"/>
            </a:endParaRPr>
          </a:p>
        </p:txBody>
      </p:sp>
      <p:pic>
        <p:nvPicPr>
          <p:cNvPr id="4" name="ZOOM00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9632" y="4717707"/>
            <a:ext cx="609600" cy="5080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3779056"/>
            <a:ext cx="5327650" cy="147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910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ln w="6350">
                  <a:noFill/>
                </a:ln>
                <a:effectLst>
                  <a:outerShdw blurRad="38100" dist="38100" dir="2700000" algn="tl">
                    <a:srgbClr val="000000">
                      <a:alpha val="43137"/>
                    </a:srgbClr>
                  </a:outerShdw>
                </a:effectLst>
                <a:latin typeface="Lucida Sans"/>
                <a:cs typeface="B Yagut" panose="00000400000000000000" pitchFamily="2" charset="-78"/>
              </a:rPr>
              <a:t>رگهای خونی</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a:xfrm>
            <a:off x="457200" y="1333500"/>
            <a:ext cx="8229600" cy="3924267"/>
          </a:xfrm>
        </p:spPr>
        <p:txBody>
          <a:bodyPr>
            <a:normAutofit/>
          </a:bodyPr>
          <a:lstStyle/>
          <a:p>
            <a:pPr marL="548640" lvl="0" indent="-411480" algn="just" rtl="1">
              <a:buClr>
                <a:prstClr val="white">
                  <a:shade val="95000"/>
                </a:prstClr>
              </a:buClr>
              <a:buSzPct val="65000"/>
              <a:buFont typeface="Wingdings 2"/>
              <a:buChar char=""/>
            </a:pPr>
            <a:r>
              <a:rPr lang="fa-IR" sz="2400" b="1" dirty="0" smtClean="0">
                <a:effectLst>
                  <a:outerShdw blurRad="38100" dist="38100" dir="2700000" algn="tl">
                    <a:srgbClr val="000000">
                      <a:alpha val="43137"/>
                    </a:srgbClr>
                  </a:outerShdw>
                </a:effectLst>
                <a:latin typeface="Book Antiqua"/>
                <a:cs typeface="B Yagut" panose="00000400000000000000" pitchFamily="2" charset="-78"/>
              </a:rPr>
              <a:t>سرخرگ - سیاهرگ - مویرگ</a:t>
            </a:r>
            <a:endParaRPr lang="fa-IR" sz="2400" b="1" dirty="0">
              <a:effectLst>
                <a:outerShdw blurRad="38100" dist="38100" dir="2700000" algn="tl">
                  <a:srgbClr val="000000">
                    <a:alpha val="43137"/>
                  </a:srgbClr>
                </a:outerShdw>
              </a:effectLst>
              <a:latin typeface="Book Antiqua"/>
              <a:cs typeface="B Yagut" panose="00000400000000000000" pitchFamily="2" charset="-78"/>
            </a:endParaRPr>
          </a:p>
          <a:p>
            <a:pPr marL="137160" lvl="0" indent="0" algn="just" rtl="1">
              <a:buClr>
                <a:prstClr val="white">
                  <a:shade val="95000"/>
                </a:prstClr>
              </a:buClr>
              <a:buSzPct val="65000"/>
              <a:buNone/>
            </a:pPr>
            <a:r>
              <a:rPr lang="fa-IR" sz="2400" dirty="0" smtClean="0">
                <a:latin typeface="Book Antiqua"/>
                <a:cs typeface="B Yagut" panose="00000400000000000000" pitchFamily="2" charset="-78"/>
              </a:rPr>
              <a:t>سرخرگ ها خون را از قلب دور می کنند و به بافت ها می برند سرخرگ های خارج شده از قلب بزرگ هستند ولی در طول مسیر خود به شعبات باریک وباریکتری تقسیم می شوند تا آنکه درون بافت ها از سرخرگ های بسیار کوچک، مویرگها به وجود می آید</a:t>
            </a:r>
            <a:r>
              <a:rPr lang="en-US" sz="2400" dirty="0">
                <a:latin typeface="Book Antiqua"/>
                <a:cs typeface="B Yagut" panose="00000400000000000000" pitchFamily="2" charset="-78"/>
              </a:rPr>
              <a:t>.</a:t>
            </a:r>
            <a:endParaRPr lang="fa-IR" sz="2400" dirty="0" smtClean="0">
              <a:latin typeface="Book Antiqua"/>
              <a:cs typeface="B Yagut" panose="00000400000000000000" pitchFamily="2" charset="-78"/>
            </a:endParaRPr>
          </a:p>
          <a:p>
            <a:pPr marL="137160" lvl="0" indent="0" algn="just" rtl="1">
              <a:buClr>
                <a:prstClr val="white">
                  <a:shade val="95000"/>
                </a:prstClr>
              </a:buClr>
              <a:buSzPct val="65000"/>
              <a:buNone/>
            </a:pPr>
            <a:r>
              <a:rPr lang="fa-IR" sz="2400" dirty="0" smtClean="0">
                <a:latin typeface="Book Antiqua"/>
                <a:cs typeface="B Yagut" panose="00000400000000000000" pitchFamily="2" charset="-78"/>
              </a:rPr>
              <a:t>دیواره مویرگ ها فقط از یک لایه سلول تشکیل شده وبدین ترتیب امکان انتقال اکسیژن ودی اکسیدکربن ومواد غذایی و مواد دفعی بین بافت ها و خون در آنها مقدور می گردد. سیاهرگ های خون را به قلب می برند.</a:t>
            </a:r>
          </a:p>
          <a:p>
            <a:pPr algn="just"/>
            <a:endParaRPr lang="en-US" sz="2400" dirty="0">
              <a:cs typeface="B Yagut" panose="00000400000000000000" pitchFamily="2" charset="-78"/>
            </a:endParaRPr>
          </a:p>
        </p:txBody>
      </p:sp>
      <p:pic>
        <p:nvPicPr>
          <p:cNvPr id="4" name="ZOOM00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600" y="4897727"/>
            <a:ext cx="609600" cy="508000"/>
          </a:xfrm>
          <a:prstGeom prst="rect">
            <a:avLst/>
          </a:prstGeom>
        </p:spPr>
      </p:pic>
    </p:spTree>
    <p:extLst>
      <p:ext uri="{BB962C8B-B14F-4D97-AF65-F5344CB8AC3E}">
        <p14:creationId xmlns:p14="http://schemas.microsoft.com/office/powerpoint/2010/main" val="3029525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b="1" dirty="0" smtClean="0">
                <a:ln w="6350">
                  <a:noFill/>
                </a:ln>
                <a:latin typeface="Lucida Sans"/>
                <a:cs typeface="B Yagut" panose="00000400000000000000" pitchFamily="2" charset="-78"/>
              </a:rPr>
              <a:t>گردش خون</a:t>
            </a:r>
            <a:endParaRPr lang="en-US" sz="3600" b="1"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137160" lvl="0" indent="0" algn="r" rtl="1">
              <a:buClr>
                <a:prstClr val="white">
                  <a:shade val="95000"/>
                </a:prstClr>
              </a:buClr>
              <a:buSzPct val="65000"/>
              <a:buNone/>
            </a:pPr>
            <a:endParaRPr lang="fa-IR" sz="2400" b="1" dirty="0">
              <a:latin typeface="Book Antiqua"/>
              <a:cs typeface="B Yagut" panose="00000400000000000000" pitchFamily="2" charset="-78"/>
            </a:endParaRPr>
          </a:p>
          <a:p>
            <a:pPr marL="137160" lvl="0" indent="0" algn="just" rtl="1">
              <a:buClr>
                <a:prstClr val="white">
                  <a:shade val="95000"/>
                </a:prstClr>
              </a:buClr>
              <a:buSzPct val="65000"/>
              <a:buNone/>
            </a:pPr>
            <a:r>
              <a:rPr lang="fa-IR" sz="2400" b="1" dirty="0">
                <a:effectLst>
                  <a:outerShdw blurRad="38100" dist="38100" dir="2700000" algn="tl">
                    <a:srgbClr val="000000">
                      <a:alpha val="43137"/>
                    </a:srgbClr>
                  </a:outerShdw>
                </a:effectLst>
                <a:latin typeface="Book Antiqua"/>
                <a:cs typeface="B Yagut" panose="00000400000000000000" pitchFamily="2" charset="-78"/>
              </a:rPr>
              <a:t>گردش عمومی خون </a:t>
            </a:r>
            <a:r>
              <a:rPr lang="fa-IR" sz="2400" b="1" dirty="0" smtClean="0">
                <a:effectLst>
                  <a:outerShdw blurRad="38100" dist="38100" dir="2700000" algn="tl">
                    <a:srgbClr val="000000">
                      <a:alpha val="43137"/>
                    </a:srgbClr>
                  </a:outerShdw>
                </a:effectLst>
                <a:latin typeface="Book Antiqua"/>
                <a:cs typeface="B Yagut" panose="00000400000000000000" pitchFamily="2" charset="-78"/>
              </a:rPr>
              <a:t>: </a:t>
            </a:r>
            <a:r>
              <a:rPr lang="fa-IR" sz="2400" dirty="0" smtClean="0">
                <a:latin typeface="Book Antiqua"/>
                <a:cs typeface="B Yagut" panose="00000400000000000000" pitchFamily="2" charset="-78"/>
              </a:rPr>
              <a:t>در این گردش، خون </a:t>
            </a:r>
            <a:r>
              <a:rPr lang="fa-IR" sz="2400" dirty="0">
                <a:latin typeface="Book Antiqua"/>
                <a:cs typeface="B Yagut" panose="00000400000000000000" pitchFamily="2" charset="-78"/>
              </a:rPr>
              <a:t>از بطن خارج شده </a:t>
            </a:r>
            <a:r>
              <a:rPr lang="fa-IR" sz="2400" dirty="0" smtClean="0">
                <a:latin typeface="Book Antiqua"/>
                <a:cs typeface="B Yagut" panose="00000400000000000000" pitchFamily="2" charset="-78"/>
              </a:rPr>
              <a:t>و پس </a:t>
            </a:r>
            <a:r>
              <a:rPr lang="fa-IR" sz="2400" dirty="0">
                <a:latin typeface="Book Antiqua"/>
                <a:cs typeface="B Yagut" panose="00000400000000000000" pitchFamily="2" charset="-78"/>
              </a:rPr>
              <a:t>از تبادل مواد با </a:t>
            </a:r>
            <a:r>
              <a:rPr lang="fa-IR" sz="2400" dirty="0" smtClean="0">
                <a:latin typeface="Book Antiqua"/>
                <a:cs typeface="B Yagut" panose="00000400000000000000" pitchFamily="2" charset="-78"/>
              </a:rPr>
              <a:t>بافت ها </a:t>
            </a:r>
            <a:r>
              <a:rPr lang="fa-IR" sz="2400" dirty="0">
                <a:latin typeface="Book Antiqua"/>
                <a:cs typeface="B Yagut" panose="00000400000000000000" pitchFamily="2" charset="-78"/>
              </a:rPr>
              <a:t>به دهلیز راست بر می گردد</a:t>
            </a:r>
            <a:r>
              <a:rPr lang="fa-IR" sz="2400" dirty="0" smtClean="0">
                <a:latin typeface="Book Antiqua"/>
                <a:cs typeface="B Yagut" panose="00000400000000000000" pitchFamily="2" charset="-78"/>
              </a:rPr>
              <a:t>.</a:t>
            </a:r>
            <a:r>
              <a:rPr lang="en-US" sz="2400" dirty="0" smtClean="0">
                <a:latin typeface="Book Antiqua"/>
                <a:cs typeface="B Yagut" panose="00000400000000000000" pitchFamily="2" charset="-78"/>
              </a:rPr>
              <a:t> </a:t>
            </a:r>
            <a:r>
              <a:rPr lang="fa-IR" sz="2400" dirty="0" smtClean="0">
                <a:latin typeface="Book Antiqua"/>
                <a:cs typeface="B Yagut" panose="00000400000000000000" pitchFamily="2" charset="-78"/>
              </a:rPr>
              <a:t>در </a:t>
            </a:r>
            <a:r>
              <a:rPr lang="fa-IR" sz="2400" dirty="0">
                <a:latin typeface="Book Antiqua"/>
                <a:cs typeface="B Yagut" panose="00000400000000000000" pitchFamily="2" charset="-78"/>
              </a:rPr>
              <a:t>این گردش نیمه چپ قلب دخالت </a:t>
            </a:r>
            <a:r>
              <a:rPr lang="fa-IR" sz="2400" dirty="0" smtClean="0">
                <a:latin typeface="Book Antiqua"/>
                <a:cs typeface="B Yagut" panose="00000400000000000000" pitchFamily="2" charset="-78"/>
              </a:rPr>
              <a:t>دارد</a:t>
            </a:r>
            <a:r>
              <a:rPr lang="en-US" sz="2400" dirty="0" smtClean="0">
                <a:latin typeface="Book Antiqua"/>
                <a:cs typeface="B Yagut" panose="00000400000000000000" pitchFamily="2" charset="-78"/>
              </a:rPr>
              <a:t>.</a:t>
            </a:r>
            <a:endParaRPr lang="fa-IR" sz="2400" dirty="0" smtClean="0">
              <a:latin typeface="Book Antiqua"/>
              <a:cs typeface="B Yagut" panose="00000400000000000000" pitchFamily="2" charset="-78"/>
            </a:endParaRPr>
          </a:p>
          <a:p>
            <a:pPr marL="137160" lvl="0" indent="0" algn="just" rtl="1">
              <a:buClr>
                <a:prstClr val="white">
                  <a:shade val="95000"/>
                </a:prstClr>
              </a:buClr>
              <a:buSzPct val="65000"/>
              <a:buNone/>
            </a:pPr>
            <a:endParaRPr lang="fa-IR" sz="2400" dirty="0">
              <a:latin typeface="Book Antiqua"/>
              <a:cs typeface="B Yagut" panose="00000400000000000000" pitchFamily="2" charset="-78"/>
            </a:endParaRPr>
          </a:p>
          <a:p>
            <a:pPr marL="137160" lvl="0" indent="0" algn="just" rtl="1">
              <a:buClr>
                <a:prstClr val="white">
                  <a:shade val="95000"/>
                </a:prstClr>
              </a:buClr>
              <a:buSzPct val="65000"/>
              <a:buNone/>
            </a:pPr>
            <a:r>
              <a:rPr lang="fa-IR" sz="2400" b="1" dirty="0">
                <a:effectLst>
                  <a:outerShdw blurRad="38100" dist="38100" dir="2700000" algn="tl">
                    <a:srgbClr val="000000">
                      <a:alpha val="43137"/>
                    </a:srgbClr>
                  </a:outerShdw>
                </a:effectLst>
                <a:latin typeface="Book Antiqua"/>
                <a:cs typeface="B Yagut" panose="00000400000000000000" pitchFamily="2" charset="-78"/>
              </a:rPr>
              <a:t>گردش خون </a:t>
            </a:r>
            <a:r>
              <a:rPr lang="fa-IR" sz="2400" b="1" dirty="0" smtClean="0">
                <a:effectLst>
                  <a:outerShdw blurRad="38100" dist="38100" dir="2700000" algn="tl">
                    <a:srgbClr val="000000">
                      <a:alpha val="43137"/>
                    </a:srgbClr>
                  </a:outerShdw>
                </a:effectLst>
                <a:latin typeface="Book Antiqua"/>
                <a:cs typeface="B Yagut" panose="00000400000000000000" pitchFamily="2" charset="-78"/>
              </a:rPr>
              <a:t>ششی</a:t>
            </a:r>
            <a:r>
              <a:rPr lang="en-US" sz="2400" b="1" dirty="0" smtClean="0">
                <a:effectLst>
                  <a:outerShdw blurRad="38100" dist="38100" dir="2700000" algn="tl">
                    <a:srgbClr val="000000">
                      <a:alpha val="43137"/>
                    </a:srgbClr>
                  </a:outerShdw>
                </a:effectLst>
                <a:latin typeface="Book Antiqua"/>
                <a:cs typeface="B Yagut" panose="00000400000000000000" pitchFamily="2" charset="-78"/>
              </a:rPr>
              <a:t> </a:t>
            </a:r>
            <a:r>
              <a:rPr lang="fa-IR" sz="2400" b="1" dirty="0" smtClean="0">
                <a:effectLst>
                  <a:outerShdw blurRad="38100" dist="38100" dir="2700000" algn="tl">
                    <a:srgbClr val="000000">
                      <a:alpha val="43137"/>
                    </a:srgbClr>
                  </a:outerShdw>
                </a:effectLst>
                <a:latin typeface="Book Antiqua"/>
                <a:cs typeface="B Yagut" panose="00000400000000000000" pitchFamily="2" charset="-78"/>
              </a:rPr>
              <a:t>: </a:t>
            </a:r>
            <a:r>
              <a:rPr lang="fa-IR" sz="2400" dirty="0">
                <a:latin typeface="Book Antiqua"/>
                <a:cs typeface="B Yagut" panose="00000400000000000000" pitchFamily="2" charset="-78"/>
              </a:rPr>
              <a:t>در این گردش، </a:t>
            </a:r>
            <a:r>
              <a:rPr lang="fa-IR" sz="2400" dirty="0" smtClean="0">
                <a:latin typeface="Book Antiqua"/>
                <a:cs typeface="B Yagut" panose="00000400000000000000" pitchFamily="2" charset="-78"/>
              </a:rPr>
              <a:t>حرکت </a:t>
            </a:r>
            <a:r>
              <a:rPr lang="fa-IR" sz="2400" dirty="0">
                <a:latin typeface="Book Antiqua"/>
                <a:cs typeface="B Yagut" panose="00000400000000000000" pitchFamily="2" charset="-78"/>
              </a:rPr>
              <a:t>خون از بطن راست به </a:t>
            </a:r>
            <a:r>
              <a:rPr lang="fa-IR" sz="2400" dirty="0" smtClean="0">
                <a:latin typeface="Book Antiqua"/>
                <a:cs typeface="B Yagut" panose="00000400000000000000" pitchFamily="2" charset="-78"/>
              </a:rPr>
              <a:t>شش ها ( به </a:t>
            </a:r>
            <a:r>
              <a:rPr lang="fa-IR" sz="2400" dirty="0">
                <a:latin typeface="Book Antiqua"/>
                <a:cs typeface="B Yagut" panose="00000400000000000000" pitchFamily="2" charset="-78"/>
              </a:rPr>
              <a:t>منظور تبادل گازهای </a:t>
            </a:r>
            <a:r>
              <a:rPr lang="fa-IR" sz="2400" dirty="0" smtClean="0">
                <a:latin typeface="Book Antiqua"/>
                <a:cs typeface="B Yagut" panose="00000400000000000000" pitchFamily="2" charset="-78"/>
              </a:rPr>
              <a:t>تنفسی ) وبازگشت </a:t>
            </a:r>
            <a:r>
              <a:rPr lang="fa-IR" sz="2400" dirty="0">
                <a:latin typeface="Book Antiqua"/>
                <a:cs typeface="B Yagut" panose="00000400000000000000" pitchFamily="2" charset="-78"/>
              </a:rPr>
              <a:t>آن به </a:t>
            </a:r>
            <a:r>
              <a:rPr lang="fa-IR" sz="2400" dirty="0" smtClean="0">
                <a:latin typeface="Book Antiqua"/>
                <a:cs typeface="B Yagut" panose="00000400000000000000" pitchFamily="2" charset="-78"/>
              </a:rPr>
              <a:t>دهلیزچپ،  </a:t>
            </a:r>
            <a:r>
              <a:rPr lang="fa-IR" sz="2400" dirty="0">
                <a:latin typeface="Book Antiqua"/>
                <a:cs typeface="B Yagut" panose="00000400000000000000" pitchFamily="2" charset="-78"/>
              </a:rPr>
              <a:t>در این گردش نیمه راست قلب دخالت </a:t>
            </a:r>
            <a:r>
              <a:rPr lang="fa-IR" sz="2400" dirty="0" smtClean="0">
                <a:latin typeface="Book Antiqua"/>
                <a:cs typeface="B Yagut" panose="00000400000000000000" pitchFamily="2" charset="-78"/>
              </a:rPr>
              <a:t>دارد.</a:t>
            </a:r>
            <a:endParaRPr lang="fa-IR" sz="2400" dirty="0">
              <a:latin typeface="Book Antiqua"/>
              <a:cs typeface="B Yagut" panose="00000400000000000000" pitchFamily="2" charset="-78"/>
            </a:endParaRPr>
          </a:p>
          <a:p>
            <a:endParaRPr lang="en-US" sz="2800" dirty="0">
              <a:cs typeface="B Yagut" panose="00000400000000000000" pitchFamily="2" charset="-78"/>
            </a:endParaRPr>
          </a:p>
        </p:txBody>
      </p:sp>
      <p:pic>
        <p:nvPicPr>
          <p:cNvPr id="4" name="ZOOM00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4717707"/>
            <a:ext cx="609600" cy="508000"/>
          </a:xfrm>
          <a:prstGeom prst="rect">
            <a:avLst/>
          </a:prstGeom>
        </p:spPr>
      </p:pic>
    </p:spTree>
    <p:extLst>
      <p:ext uri="{BB962C8B-B14F-4D97-AF65-F5344CB8AC3E}">
        <p14:creationId xmlns:p14="http://schemas.microsoft.com/office/powerpoint/2010/main" val="221493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OOM00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5317773"/>
            <a:ext cx="609600" cy="508000"/>
          </a:xfrm>
          <a:prstGeom prst="rect">
            <a:avLst/>
          </a:prstGeom>
        </p:spPr>
      </p:pic>
    </p:spTree>
    <p:extLst>
      <p:ext uri="{BB962C8B-B14F-4D97-AF65-F5344CB8AC3E}">
        <p14:creationId xmlns:p14="http://schemas.microsoft.com/office/powerpoint/2010/main" val="1688269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7227"/>
            <a:ext cx="8229600" cy="4707909"/>
          </a:xfrm>
        </p:spPr>
        <p:txBody>
          <a:bodyPr>
            <a:noAutofit/>
          </a:bodyPr>
          <a:lstStyle/>
          <a:p>
            <a:pPr marL="137160" lvl="0" indent="0" algn="ctr" rtl="1">
              <a:buClr>
                <a:prstClr val="white">
                  <a:shade val="95000"/>
                </a:prstClr>
              </a:buClr>
              <a:buSzPct val="65000"/>
              <a:buNone/>
            </a:pPr>
            <a:r>
              <a:rPr lang="fa-IR" b="1" dirty="0" smtClean="0">
                <a:effectLst>
                  <a:outerShdw blurRad="38100" dist="38100" dir="2700000" algn="tl">
                    <a:srgbClr val="000000">
                      <a:alpha val="43137"/>
                    </a:srgbClr>
                  </a:outerShdw>
                </a:effectLst>
                <a:latin typeface="Book Antiqua"/>
                <a:cs typeface="B Yagut" panose="00000400000000000000" pitchFamily="2" charset="-78"/>
              </a:rPr>
              <a:t>خون</a:t>
            </a:r>
          </a:p>
          <a:p>
            <a:pPr marL="137160" lvl="0" indent="0" algn="just" rtl="1">
              <a:buClr>
                <a:prstClr val="white">
                  <a:shade val="95000"/>
                </a:prstClr>
              </a:buClr>
              <a:buSzPct val="65000"/>
              <a:buNone/>
            </a:pPr>
            <a:r>
              <a:rPr lang="fa-IR" sz="2400" dirty="0" smtClean="0">
                <a:latin typeface="Book Antiqua"/>
                <a:cs typeface="B Yagut" panose="00000400000000000000" pitchFamily="2" charset="-78"/>
              </a:rPr>
              <a:t>خون مایعی هست که در عروق در </a:t>
            </a:r>
            <a:r>
              <a:rPr lang="fa-IR" sz="2000" dirty="0" smtClean="0">
                <a:latin typeface="Book Antiqua"/>
                <a:cs typeface="B Yagut" panose="00000400000000000000" pitchFamily="2" charset="-78"/>
              </a:rPr>
              <a:t>جریان</a:t>
            </a:r>
            <a:r>
              <a:rPr lang="fa-IR" dirty="0" smtClean="0">
                <a:latin typeface="Book Antiqua"/>
                <a:cs typeface="B Yagut" panose="00000400000000000000" pitchFamily="2" charset="-78"/>
              </a:rPr>
              <a:t> </a:t>
            </a:r>
            <a:r>
              <a:rPr lang="fa-IR" sz="2400" dirty="0" smtClean="0">
                <a:latin typeface="Book Antiqua"/>
                <a:cs typeface="B Yagut" panose="00000400000000000000" pitchFamily="2" charset="-78"/>
              </a:rPr>
              <a:t>است.</a:t>
            </a:r>
            <a:endParaRPr lang="en-US" sz="2400" dirty="0" smtClean="0">
              <a:latin typeface="Book Antiqua"/>
              <a:cs typeface="B Yagut" panose="00000400000000000000" pitchFamily="2" charset="-78"/>
            </a:endParaRPr>
          </a:p>
          <a:p>
            <a:pPr marL="137160" lvl="0" indent="0" algn="just" rtl="1">
              <a:buClr>
                <a:prstClr val="white">
                  <a:shade val="95000"/>
                </a:prstClr>
              </a:buClr>
              <a:buSzPct val="65000"/>
              <a:buNone/>
            </a:pPr>
            <a:r>
              <a:rPr lang="fa-IR" sz="2400" b="1" dirty="0" smtClean="0">
                <a:effectLst>
                  <a:outerShdw blurRad="38100" dist="38100" dir="2700000" algn="tl">
                    <a:srgbClr val="000000">
                      <a:alpha val="43137"/>
                    </a:srgbClr>
                  </a:outerShdw>
                </a:effectLst>
                <a:latin typeface="Book Antiqua"/>
                <a:cs typeface="B Yagut" panose="00000400000000000000" pitchFamily="2" charset="-78"/>
              </a:rPr>
              <a:t>واریس</a:t>
            </a:r>
          </a:p>
          <a:p>
            <a:pPr marL="137160" lvl="0" indent="0" algn="just" rtl="1">
              <a:buClr>
                <a:prstClr val="white">
                  <a:shade val="95000"/>
                </a:prstClr>
              </a:buClr>
              <a:buSzPct val="65000"/>
              <a:buNone/>
            </a:pPr>
            <a:r>
              <a:rPr lang="fa-IR" sz="2400" dirty="0" smtClean="0">
                <a:latin typeface="Book Antiqua"/>
                <a:cs typeface="B Yagut" panose="00000400000000000000" pitchFamily="2" charset="-78"/>
              </a:rPr>
              <a:t>در </a:t>
            </a:r>
            <a:r>
              <a:rPr lang="fa-IR" sz="2400" dirty="0">
                <a:latin typeface="Book Antiqua"/>
                <a:cs typeface="B Yagut" panose="00000400000000000000" pitchFamily="2" charset="-78"/>
              </a:rPr>
              <a:t>جدار </a:t>
            </a:r>
            <a:r>
              <a:rPr lang="fa-IR" sz="2400" dirty="0" smtClean="0">
                <a:latin typeface="Book Antiqua"/>
                <a:cs typeface="B Yagut" panose="00000400000000000000" pitchFamily="2" charset="-78"/>
              </a:rPr>
              <a:t>سیاهرگ های </a:t>
            </a:r>
            <a:r>
              <a:rPr lang="fa-IR" sz="2400" dirty="0">
                <a:latin typeface="Book Antiqua"/>
                <a:cs typeface="B Yagut" panose="00000400000000000000" pitchFamily="2" charset="-78"/>
              </a:rPr>
              <a:t>اندام تحتانی </a:t>
            </a:r>
            <a:r>
              <a:rPr lang="fa-IR" sz="2400" dirty="0" smtClean="0">
                <a:latin typeface="Book Antiqua"/>
                <a:cs typeface="B Yagut" panose="00000400000000000000" pitchFamily="2" charset="-78"/>
              </a:rPr>
              <a:t>و تنه، دریچه </a:t>
            </a:r>
            <a:r>
              <a:rPr lang="fa-IR" sz="2400" dirty="0">
                <a:latin typeface="Book Antiqua"/>
                <a:cs typeface="B Yagut" panose="00000400000000000000" pitchFamily="2" charset="-78"/>
              </a:rPr>
              <a:t>های کوچکی در جهت جریان خون وجود دارد که از بازگشت خون در </a:t>
            </a:r>
            <a:r>
              <a:rPr lang="fa-IR" sz="2400" dirty="0" smtClean="0">
                <a:latin typeface="Book Antiqua"/>
                <a:cs typeface="B Yagut" panose="00000400000000000000" pitchFamily="2" charset="-78"/>
              </a:rPr>
              <a:t>سیاهرگ ها </a:t>
            </a:r>
            <a:r>
              <a:rPr lang="fa-IR" sz="2400" dirty="0">
                <a:latin typeface="Book Antiqua"/>
                <a:cs typeface="B Yagut" panose="00000400000000000000" pitchFamily="2" charset="-78"/>
              </a:rPr>
              <a:t>جلوگیری </a:t>
            </a:r>
            <a:r>
              <a:rPr lang="fa-IR" sz="2400" dirty="0" smtClean="0">
                <a:latin typeface="Book Antiqua"/>
                <a:cs typeface="B Yagut" panose="00000400000000000000" pitchFamily="2" charset="-78"/>
              </a:rPr>
              <a:t/>
            </a:r>
            <a:br>
              <a:rPr lang="fa-IR" sz="2400" dirty="0" smtClean="0">
                <a:latin typeface="Book Antiqua"/>
                <a:cs typeface="B Yagut" panose="00000400000000000000" pitchFamily="2" charset="-78"/>
              </a:rPr>
            </a:br>
            <a:r>
              <a:rPr lang="fa-IR" sz="2400" dirty="0" smtClean="0">
                <a:latin typeface="Book Antiqua"/>
                <a:cs typeface="B Yagut" panose="00000400000000000000" pitchFamily="2" charset="-78"/>
              </a:rPr>
              <a:t>می </a:t>
            </a:r>
            <a:r>
              <a:rPr lang="fa-IR" sz="2400" dirty="0">
                <a:latin typeface="Book Antiqua"/>
                <a:cs typeface="B Yagut" panose="00000400000000000000" pitchFamily="2" charset="-78"/>
              </a:rPr>
              <a:t>کند وسبب می شود خون به طرف قلب </a:t>
            </a:r>
            <a:r>
              <a:rPr lang="fa-IR" sz="2400" dirty="0" smtClean="0">
                <a:latin typeface="Book Antiqua"/>
                <a:cs typeface="B Yagut" panose="00000400000000000000" pitchFamily="2" charset="-78"/>
              </a:rPr>
              <a:t>راحت تر </a:t>
            </a:r>
            <a:r>
              <a:rPr lang="fa-IR" sz="2400" dirty="0">
                <a:latin typeface="Book Antiqua"/>
                <a:cs typeface="B Yagut" panose="00000400000000000000" pitchFamily="2" charset="-78"/>
              </a:rPr>
              <a:t>رانده </a:t>
            </a:r>
            <a:r>
              <a:rPr lang="fa-IR" sz="2400" dirty="0" smtClean="0">
                <a:latin typeface="Book Antiqua"/>
                <a:cs typeface="B Yagut" panose="00000400000000000000" pitchFamily="2" charset="-78"/>
              </a:rPr>
              <a:t>شود.</a:t>
            </a:r>
            <a:endParaRPr lang="fa-IR" sz="2400" dirty="0">
              <a:latin typeface="Book Antiqua"/>
              <a:cs typeface="B Yagut" panose="00000400000000000000" pitchFamily="2" charset="-78"/>
            </a:endParaRPr>
          </a:p>
          <a:p>
            <a:pPr marL="137160" lvl="0" indent="0" algn="just" rtl="1">
              <a:buClr>
                <a:prstClr val="white">
                  <a:shade val="95000"/>
                </a:prstClr>
              </a:buClr>
              <a:buSzPct val="65000"/>
              <a:buNone/>
            </a:pPr>
            <a:endParaRPr lang="fa-IR" sz="2400" dirty="0" smtClean="0">
              <a:latin typeface="Book Antiqua"/>
              <a:cs typeface="B Yagut" panose="00000400000000000000" pitchFamily="2" charset="-78"/>
            </a:endParaRPr>
          </a:p>
          <a:p>
            <a:pPr marL="137160" lvl="0" indent="0" algn="just" rtl="1">
              <a:buClr>
                <a:prstClr val="white">
                  <a:shade val="95000"/>
                </a:prstClr>
              </a:buClr>
              <a:buSzPct val="65000"/>
              <a:buNone/>
            </a:pPr>
            <a:r>
              <a:rPr lang="fa-IR" sz="2400" b="1" dirty="0" smtClean="0">
                <a:latin typeface="Book Antiqua"/>
                <a:cs typeface="B Yagut" panose="00000400000000000000" pitchFamily="2" charset="-78"/>
              </a:rPr>
              <a:t>واریس </a:t>
            </a:r>
            <a:r>
              <a:rPr lang="fa-IR" sz="2400" dirty="0" smtClean="0">
                <a:latin typeface="Book Antiqua"/>
                <a:cs typeface="B Yagut" panose="00000400000000000000" pitchFamily="2" charset="-78"/>
              </a:rPr>
              <a:t>اختلال </a:t>
            </a:r>
            <a:r>
              <a:rPr lang="fa-IR" sz="2400" dirty="0">
                <a:latin typeface="Book Antiqua"/>
                <a:cs typeface="B Yagut" panose="00000400000000000000" pitchFamily="2" charset="-78"/>
              </a:rPr>
              <a:t>در کار دریچه های جدار سیاهرگ اندام تحتانی همراه با عدم </a:t>
            </a:r>
            <a:r>
              <a:rPr lang="fa-IR" sz="2400" dirty="0" smtClean="0">
                <a:latin typeface="Book Antiqua"/>
                <a:cs typeface="B Yagut" panose="00000400000000000000" pitchFamily="2" charset="-78"/>
              </a:rPr>
              <a:t>تحرک</a:t>
            </a:r>
            <a:r>
              <a:rPr lang="en-US" sz="2400" dirty="0" smtClean="0">
                <a:latin typeface="Book Antiqua"/>
                <a:cs typeface="B Yagut" panose="00000400000000000000" pitchFamily="2" charset="-78"/>
              </a:rPr>
              <a:t> </a:t>
            </a:r>
            <a:r>
              <a:rPr lang="fa-IR" sz="2400" dirty="0" smtClean="0">
                <a:latin typeface="Book Antiqua"/>
                <a:cs typeface="B Yagut" panose="00000400000000000000" pitchFamily="2" charset="-78"/>
              </a:rPr>
              <a:t>و</a:t>
            </a:r>
            <a:r>
              <a:rPr lang="en-US" sz="2400" dirty="0" smtClean="0">
                <a:latin typeface="Book Antiqua"/>
                <a:cs typeface="B Yagut" panose="00000400000000000000" pitchFamily="2" charset="-78"/>
              </a:rPr>
              <a:t> </a:t>
            </a:r>
            <a:r>
              <a:rPr lang="fa-IR" sz="2400" dirty="0" smtClean="0">
                <a:latin typeface="Book Antiqua"/>
                <a:cs typeface="B Yagut" panose="00000400000000000000" pitchFamily="2" charset="-78"/>
              </a:rPr>
              <a:t>ایستادن </a:t>
            </a:r>
            <a:r>
              <a:rPr lang="fa-IR" sz="2400" dirty="0">
                <a:latin typeface="Book Antiqua"/>
                <a:cs typeface="B Yagut" panose="00000400000000000000" pitchFamily="2" charset="-78"/>
              </a:rPr>
              <a:t>زیاد </a:t>
            </a:r>
            <a:r>
              <a:rPr lang="fa-IR" sz="2400" dirty="0" smtClean="0">
                <a:latin typeface="Book Antiqua"/>
                <a:cs typeface="B Yagut" panose="00000400000000000000" pitchFamily="2" charset="-78"/>
              </a:rPr>
              <a:t>است، خصوصا در </a:t>
            </a:r>
            <a:r>
              <a:rPr lang="fa-IR" sz="2400" dirty="0">
                <a:latin typeface="Book Antiqua"/>
                <a:cs typeface="B Yagut" panose="00000400000000000000" pitchFamily="2" charset="-78"/>
              </a:rPr>
              <a:t>افراد پیر سبب تورم عروق مربوط به ساق پا می </a:t>
            </a:r>
            <a:r>
              <a:rPr lang="fa-IR" sz="2400" dirty="0" smtClean="0">
                <a:latin typeface="Book Antiqua"/>
                <a:cs typeface="B Yagut" panose="00000400000000000000" pitchFamily="2" charset="-78"/>
              </a:rPr>
              <a:t>شود.</a:t>
            </a:r>
            <a:endParaRPr lang="fa-IR" sz="2400" dirty="0">
              <a:latin typeface="Book Antiqua"/>
              <a:cs typeface="B Yagut" panose="00000400000000000000" pitchFamily="2" charset="-78"/>
            </a:endParaRPr>
          </a:p>
          <a:p>
            <a:pPr marL="137160" lvl="0" indent="0" algn="just" rtl="1">
              <a:buClr>
                <a:prstClr val="white">
                  <a:shade val="95000"/>
                </a:prstClr>
              </a:buClr>
              <a:buSzPct val="65000"/>
              <a:buNone/>
            </a:pPr>
            <a:endParaRPr lang="fa-IR" sz="2400" dirty="0">
              <a:latin typeface="Book Antiqua"/>
              <a:cs typeface="B Yagut" panose="00000400000000000000" pitchFamily="2" charset="-78"/>
            </a:endParaRPr>
          </a:p>
          <a:p>
            <a:pPr algn="just"/>
            <a:endParaRPr lang="en-US" sz="2400" dirty="0">
              <a:cs typeface="B Yagut" panose="00000400000000000000" pitchFamily="2" charset="-78"/>
            </a:endParaRPr>
          </a:p>
        </p:txBody>
      </p:sp>
      <p:pic>
        <p:nvPicPr>
          <p:cNvPr id="2" name="ZOOM00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4897727"/>
            <a:ext cx="609600" cy="508000"/>
          </a:xfrm>
          <a:prstGeom prst="rect">
            <a:avLst/>
          </a:prstGeom>
        </p:spPr>
      </p:pic>
    </p:spTree>
    <p:extLst>
      <p:ext uri="{BB962C8B-B14F-4D97-AF65-F5344CB8AC3E}">
        <p14:creationId xmlns:p14="http://schemas.microsoft.com/office/powerpoint/2010/main" val="3510101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a:ln w="6350">
                  <a:noFill/>
                </a:ln>
                <a:effectLst>
                  <a:outerShdw blurRad="38100" dist="38100" dir="2700000" algn="tl">
                    <a:srgbClr val="000000">
                      <a:alpha val="43137"/>
                    </a:srgbClr>
                  </a:outerShdw>
                </a:effectLst>
                <a:latin typeface="Lucida Sans"/>
                <a:cs typeface="B Yagut" panose="00000400000000000000" pitchFamily="2" charset="-78"/>
              </a:rPr>
              <a:t>فشار خون</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136525" lvl="0" indent="0" algn="just" rtl="1">
              <a:buClr>
                <a:prstClr val="white">
                  <a:shade val="95000"/>
                </a:prstClr>
              </a:buClr>
              <a:buSzPct val="65000"/>
              <a:buNone/>
            </a:pPr>
            <a:r>
              <a:rPr lang="fa-IR" sz="2600" dirty="0">
                <a:latin typeface="Book Antiqua"/>
                <a:cs typeface="B Yagut" panose="00000400000000000000" pitchFamily="2" charset="-78"/>
              </a:rPr>
              <a:t>فشار خون عبارتست از نیرویی که در اثر رانش خون در طول </a:t>
            </a:r>
            <a:r>
              <a:rPr lang="fa-IR" sz="2600" dirty="0" smtClean="0">
                <a:latin typeface="Book Antiqua"/>
                <a:cs typeface="B Yagut" panose="00000400000000000000" pitchFamily="2" charset="-78"/>
              </a:rPr>
              <a:t>شریان ها </a:t>
            </a:r>
            <a:r>
              <a:rPr lang="fa-IR" sz="2600" dirty="0">
                <a:latin typeface="Book Antiqua"/>
                <a:cs typeface="B Yagut" panose="00000400000000000000" pitchFamily="2" charset="-78"/>
              </a:rPr>
              <a:t>وفشاری که جدار </a:t>
            </a:r>
            <a:r>
              <a:rPr lang="fa-IR" sz="2600" dirty="0" smtClean="0">
                <a:latin typeface="Book Antiqua"/>
                <a:cs typeface="B Yagut" panose="00000400000000000000" pitchFamily="2" charset="-78"/>
              </a:rPr>
              <a:t>شریان ها </a:t>
            </a:r>
            <a:r>
              <a:rPr lang="fa-IR" sz="2600" dirty="0">
                <a:latin typeface="Book Antiqua"/>
                <a:cs typeface="B Yagut" panose="00000400000000000000" pitchFamily="2" charset="-78"/>
              </a:rPr>
              <a:t>بر خون وارد می کند به وجود می </a:t>
            </a:r>
            <a:r>
              <a:rPr lang="fa-IR" sz="2600" dirty="0" smtClean="0">
                <a:latin typeface="Book Antiqua"/>
                <a:cs typeface="B Yagut" panose="00000400000000000000" pitchFamily="2" charset="-78"/>
              </a:rPr>
              <a:t>آید.</a:t>
            </a:r>
            <a:endParaRPr lang="fa-IR" sz="2600" dirty="0">
              <a:latin typeface="Book Antiqua"/>
              <a:cs typeface="B Yagut" panose="00000400000000000000" pitchFamily="2" charset="-78"/>
            </a:endParaRPr>
          </a:p>
          <a:p>
            <a:pPr marL="136525" lvl="0" indent="0" algn="just" rtl="1">
              <a:buClr>
                <a:prstClr val="white">
                  <a:shade val="95000"/>
                </a:prstClr>
              </a:buClr>
              <a:buSzPct val="65000"/>
              <a:buNone/>
            </a:pPr>
            <a:r>
              <a:rPr lang="fa-IR" sz="2600" dirty="0">
                <a:latin typeface="Book Antiqua"/>
                <a:cs typeface="B Yagut" panose="00000400000000000000" pitchFamily="2" charset="-78"/>
              </a:rPr>
              <a:t>نیرویی که در طول یک ضربان قلب ایجاد می گردد یکسان نیست واز مقادیر زیاد تا مقادیر کم متغیر است</a:t>
            </a:r>
            <a:r>
              <a:rPr lang="fa-IR" sz="2600" dirty="0" smtClean="0">
                <a:latin typeface="Book Antiqua"/>
                <a:cs typeface="B Yagut" panose="00000400000000000000" pitchFamily="2" charset="-78"/>
              </a:rPr>
              <a:t>. </a:t>
            </a:r>
            <a:endParaRPr lang="en-US" sz="2600" dirty="0" smtClean="0">
              <a:latin typeface="Book Antiqua"/>
              <a:cs typeface="B Yagut" panose="00000400000000000000" pitchFamily="2" charset="-78"/>
            </a:endParaRPr>
          </a:p>
          <a:p>
            <a:pPr marL="136525" indent="0" algn="just" rtl="1">
              <a:buClr>
                <a:prstClr val="white">
                  <a:shade val="95000"/>
                </a:prstClr>
              </a:buClr>
              <a:buSzPct val="65000"/>
              <a:buNone/>
            </a:pPr>
            <a:r>
              <a:rPr lang="fa-IR" sz="2600" dirty="0" smtClean="0">
                <a:solidFill>
                  <a:prstClr val="black"/>
                </a:solidFill>
                <a:latin typeface="Book Antiqua"/>
                <a:cs typeface="B Yagut" panose="00000400000000000000" pitchFamily="2" charset="-78"/>
              </a:rPr>
              <a:t>عواملی </a:t>
            </a:r>
            <a:r>
              <a:rPr lang="fa-IR" sz="2600" dirty="0">
                <a:solidFill>
                  <a:prstClr val="black"/>
                </a:solidFill>
                <a:latin typeface="Book Antiqua"/>
                <a:cs typeface="B Yagut" panose="00000400000000000000" pitchFamily="2" charset="-78"/>
              </a:rPr>
              <a:t>مثل چربی خون </a:t>
            </a:r>
            <a:r>
              <a:rPr lang="fa-IR" sz="2600" dirty="0" smtClean="0">
                <a:solidFill>
                  <a:prstClr val="black"/>
                </a:solidFill>
                <a:latin typeface="Book Antiqua"/>
                <a:cs typeface="B Yagut" panose="00000400000000000000" pitchFamily="2" charset="-78"/>
              </a:rPr>
              <a:t>بالا، بیماری </a:t>
            </a:r>
            <a:r>
              <a:rPr lang="fa-IR" sz="2600" dirty="0">
                <a:solidFill>
                  <a:prstClr val="black"/>
                </a:solidFill>
                <a:latin typeface="Book Antiqua"/>
                <a:cs typeface="B Yagut" panose="00000400000000000000" pitchFamily="2" charset="-78"/>
              </a:rPr>
              <a:t>قند </a:t>
            </a:r>
            <a:r>
              <a:rPr lang="fa-IR" sz="2600" dirty="0" smtClean="0">
                <a:solidFill>
                  <a:prstClr val="black"/>
                </a:solidFill>
                <a:latin typeface="Book Antiqua"/>
                <a:cs typeface="B Yagut" panose="00000400000000000000" pitchFamily="2" charset="-78"/>
              </a:rPr>
              <a:t>و چاقی </a:t>
            </a:r>
            <a:r>
              <a:rPr lang="fa-IR" sz="2600" dirty="0">
                <a:solidFill>
                  <a:prstClr val="black"/>
                </a:solidFill>
                <a:latin typeface="Book Antiqua"/>
                <a:cs typeface="B Yagut" panose="00000400000000000000" pitchFamily="2" charset="-78"/>
              </a:rPr>
              <a:t>سبب </a:t>
            </a:r>
            <a:r>
              <a:rPr lang="fa-IR" sz="2600" dirty="0" smtClean="0">
                <a:solidFill>
                  <a:prstClr val="black"/>
                </a:solidFill>
                <a:latin typeface="Book Antiqua"/>
                <a:cs typeface="B Yagut" panose="00000400000000000000" pitchFamily="2" charset="-78"/>
              </a:rPr>
              <a:t>افزایش فشار</a:t>
            </a:r>
            <a:r>
              <a:rPr lang="fa-IR" sz="2600" dirty="0">
                <a:solidFill>
                  <a:prstClr val="black"/>
                </a:solidFill>
                <a:latin typeface="Book Antiqua"/>
                <a:cs typeface="B Yagut" panose="00000400000000000000" pitchFamily="2" charset="-78"/>
              </a:rPr>
              <a:t>خون می شوند</a:t>
            </a:r>
            <a:r>
              <a:rPr lang="en-US" sz="2600" dirty="0">
                <a:solidFill>
                  <a:prstClr val="black"/>
                </a:solidFill>
                <a:latin typeface="Book Antiqua"/>
                <a:cs typeface="B Yagut" panose="00000400000000000000" pitchFamily="2" charset="-78"/>
              </a:rPr>
              <a:t>.</a:t>
            </a:r>
            <a:endParaRPr lang="fa-IR" sz="2600" dirty="0">
              <a:solidFill>
                <a:prstClr val="black"/>
              </a:solidFill>
              <a:latin typeface="Book Antiqua"/>
              <a:cs typeface="B Yagut" panose="00000400000000000000" pitchFamily="2" charset="-78"/>
            </a:endParaRPr>
          </a:p>
          <a:p>
            <a:pPr marL="136525" lvl="0" indent="0" algn="just" rtl="1">
              <a:buClr>
                <a:prstClr val="white">
                  <a:shade val="95000"/>
                </a:prstClr>
              </a:buClr>
              <a:buSzPct val="65000"/>
              <a:buNone/>
            </a:pPr>
            <a:r>
              <a:rPr lang="en-US" sz="2600" dirty="0" smtClean="0">
                <a:solidFill>
                  <a:prstClr val="black"/>
                </a:solidFill>
                <a:latin typeface="Book Antiqua"/>
                <a:cs typeface="B Yagut" panose="00000400000000000000" pitchFamily="2" charset="-78"/>
              </a:rPr>
              <a:t/>
            </a:r>
            <a:br>
              <a:rPr lang="en-US" sz="2600" dirty="0" smtClean="0">
                <a:solidFill>
                  <a:prstClr val="black"/>
                </a:solidFill>
                <a:latin typeface="Book Antiqua"/>
                <a:cs typeface="B Yagut" panose="00000400000000000000" pitchFamily="2" charset="-78"/>
              </a:rPr>
            </a:br>
            <a:endParaRPr lang="en-US" sz="2600" dirty="0">
              <a:cs typeface="B Yagut" panose="00000400000000000000" pitchFamily="2" charset="-78"/>
            </a:endParaRPr>
          </a:p>
        </p:txBody>
      </p:sp>
      <p:pic>
        <p:nvPicPr>
          <p:cNvPr id="4" name="ZOOM00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552" y="4897727"/>
            <a:ext cx="609600" cy="508000"/>
          </a:xfrm>
          <a:prstGeom prst="rect">
            <a:avLst/>
          </a:prstGeom>
        </p:spPr>
      </p:pic>
    </p:spTree>
    <p:extLst>
      <p:ext uri="{BB962C8B-B14F-4D97-AF65-F5344CB8AC3E}">
        <p14:creationId xmlns:p14="http://schemas.microsoft.com/office/powerpoint/2010/main" val="4186330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768428"/>
          </a:xfrm>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خلاصه و نتیجه گیری</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a:xfrm>
            <a:off x="467544" y="1201316"/>
            <a:ext cx="8435280" cy="4648460"/>
          </a:xfrm>
        </p:spPr>
        <p:txBody>
          <a:bodyPr>
            <a:noAutofit/>
          </a:bodyPr>
          <a:lstStyle/>
          <a:p>
            <a:pPr lvl="0" algn="just" rtl="1"/>
            <a:r>
              <a:rPr lang="fa-IR" sz="2000" dirty="0">
                <a:latin typeface="Times New Roman"/>
                <a:ea typeface="Times New Roman"/>
                <a:cs typeface="B Yagut" panose="00000400000000000000" pitchFamily="2" charset="-78"/>
              </a:rPr>
              <a:t>کلیه سلول های بدن </a:t>
            </a:r>
            <a:r>
              <a:rPr lang="fa-IR" sz="2000" dirty="0" smtClean="0">
                <a:latin typeface="Times New Roman"/>
                <a:ea typeface="Times New Roman"/>
                <a:cs typeface="B Yagut" panose="00000400000000000000" pitchFamily="2" charset="-78"/>
              </a:rPr>
              <a:t> برای این که بتوانند </a:t>
            </a:r>
            <a:r>
              <a:rPr lang="fa-IR" sz="2000" dirty="0">
                <a:latin typeface="Times New Roman"/>
                <a:ea typeface="Times New Roman"/>
                <a:cs typeface="B Yagut" panose="00000400000000000000" pitchFamily="2" charset="-78"/>
              </a:rPr>
              <a:t>از </a:t>
            </a:r>
            <a:r>
              <a:rPr lang="fa-IR" sz="2000" dirty="0" smtClean="0">
                <a:latin typeface="Times New Roman"/>
                <a:ea typeface="Times New Roman"/>
                <a:cs typeface="B Yagut" panose="00000400000000000000" pitchFamily="2" charset="-78"/>
              </a:rPr>
              <a:t>اکسیژن </a:t>
            </a:r>
            <a:r>
              <a:rPr lang="fa-IR" sz="2000" dirty="0">
                <a:latin typeface="Times New Roman"/>
                <a:ea typeface="Times New Roman"/>
                <a:cs typeface="B Yagut" panose="00000400000000000000" pitchFamily="2" charset="-78"/>
              </a:rPr>
              <a:t>و مواد غذایی استفاده نمایند </a:t>
            </a:r>
            <a:r>
              <a:rPr lang="fa-IR" sz="2000" dirty="0" smtClean="0">
                <a:latin typeface="Times New Roman"/>
                <a:ea typeface="Times New Roman"/>
                <a:cs typeface="B Yagut" panose="00000400000000000000" pitchFamily="2" charset="-78"/>
              </a:rPr>
              <a:t>نیاز به یک سیستم هدایت کننده دارند، در واقع انتقال </a:t>
            </a:r>
            <a:r>
              <a:rPr lang="fa-IR" sz="2000" dirty="0">
                <a:latin typeface="Times New Roman"/>
                <a:ea typeface="Times New Roman"/>
                <a:cs typeface="B Yagut" panose="00000400000000000000" pitchFamily="2" charset="-78"/>
              </a:rPr>
              <a:t>این مواد از شش ها و روده به تمام نقاط بدن </a:t>
            </a:r>
            <a:r>
              <a:rPr lang="fa-IR" sz="2000" dirty="0" smtClean="0">
                <a:latin typeface="Times New Roman"/>
                <a:ea typeface="Times New Roman"/>
                <a:cs typeface="B Yagut" panose="00000400000000000000" pitchFamily="2" charset="-78"/>
              </a:rPr>
              <a:t>به عهده دستگاه گردش خون می باشد</a:t>
            </a:r>
            <a:r>
              <a:rPr lang="en-US" sz="2000" dirty="0" smtClean="0">
                <a:latin typeface="Times New Roman"/>
                <a:ea typeface="Times New Roman"/>
                <a:cs typeface="B Yagut" panose="00000400000000000000" pitchFamily="2" charset="-78"/>
              </a:rPr>
              <a:t>.</a:t>
            </a:r>
            <a:endParaRPr lang="fa-IR" sz="2000" dirty="0" smtClean="0">
              <a:latin typeface="Times New Roman"/>
              <a:ea typeface="Times New Roman"/>
              <a:cs typeface="B Yagut" panose="00000400000000000000" pitchFamily="2" charset="-78"/>
            </a:endParaRPr>
          </a:p>
          <a:p>
            <a:pPr algn="just" rtl="1"/>
            <a:r>
              <a:rPr lang="fa-IR" sz="2000" dirty="0" smtClean="0">
                <a:latin typeface="Times New Roman"/>
                <a:cs typeface="B Yagut" panose="00000400000000000000" pitchFamily="2" charset="-78"/>
              </a:rPr>
              <a:t>قلب با پمپاژ خود خون را در عروق به گردش در می آورد.</a:t>
            </a:r>
          </a:p>
          <a:p>
            <a:pPr algn="just" rtl="1"/>
            <a:r>
              <a:rPr lang="fa-IR" sz="2000" dirty="0">
                <a:latin typeface="Times New Roman"/>
                <a:ea typeface="Times New Roman"/>
                <a:cs typeface="B Yagut" panose="00000400000000000000" pitchFamily="2" charset="-78"/>
              </a:rPr>
              <a:t>ضربان قلب نیروی لازم را برای جریان خون در تمام بدن فراهم می </a:t>
            </a:r>
            <a:r>
              <a:rPr lang="fa-IR" sz="2000" dirty="0" smtClean="0">
                <a:latin typeface="Times New Roman"/>
                <a:ea typeface="Times New Roman"/>
                <a:cs typeface="B Yagut" panose="00000400000000000000" pitchFamily="2" charset="-78"/>
              </a:rPr>
              <a:t>کند. </a:t>
            </a:r>
            <a:r>
              <a:rPr lang="fa-IR" sz="2000" dirty="0">
                <a:latin typeface="Times New Roman"/>
                <a:ea typeface="Times New Roman"/>
                <a:cs typeface="B Yagut" panose="00000400000000000000" pitchFamily="2" charset="-78"/>
              </a:rPr>
              <a:t>فعالیت قلب دارای چرخه ای معین است که چرخه ضربان قلب نام </a:t>
            </a:r>
            <a:r>
              <a:rPr lang="fa-IR" sz="2000" dirty="0" smtClean="0">
                <a:latin typeface="Times New Roman"/>
                <a:ea typeface="Times New Roman"/>
                <a:cs typeface="B Yagut" panose="00000400000000000000" pitchFamily="2" charset="-78"/>
              </a:rPr>
              <a:t>دارد. </a:t>
            </a:r>
            <a:r>
              <a:rPr lang="fa-IR" sz="2000" dirty="0">
                <a:latin typeface="Times New Roman"/>
                <a:ea typeface="Times New Roman"/>
                <a:cs typeface="B Yagut" panose="00000400000000000000" pitchFamily="2" charset="-78"/>
              </a:rPr>
              <a:t>در ابتدای این چرخه دهلیزهای چپ و راست با هم منقبض می شوند و بدین ترتیب خونی که در زمان انبساط درون دهلیزها جمع شده بود به داخل بطن ها ریخته می </a:t>
            </a:r>
            <a:r>
              <a:rPr lang="fa-IR" sz="2000" dirty="0" smtClean="0">
                <a:latin typeface="Times New Roman"/>
                <a:ea typeface="Times New Roman"/>
                <a:cs typeface="B Yagut" panose="00000400000000000000" pitchFamily="2" charset="-78"/>
              </a:rPr>
              <a:t>شود. </a:t>
            </a:r>
            <a:r>
              <a:rPr lang="fa-IR" sz="2000" dirty="0">
                <a:latin typeface="Times New Roman"/>
                <a:ea typeface="Times New Roman"/>
                <a:cs typeface="B Yagut" panose="00000400000000000000" pitchFamily="2" charset="-78"/>
              </a:rPr>
              <a:t>وقتی که بطن ها پر شوند منقبض می شوند و خون را وارد دو سرخرگ</a:t>
            </a:r>
            <a:r>
              <a:rPr lang="fa-IR" sz="2000" b="1" dirty="0">
                <a:latin typeface="Times New Roman"/>
                <a:ea typeface="Times New Roman"/>
                <a:cs typeface="B Yagut" panose="00000400000000000000" pitchFamily="2" charset="-78"/>
              </a:rPr>
              <a:t> آئورت </a:t>
            </a:r>
            <a:r>
              <a:rPr lang="fa-IR" sz="2000" dirty="0">
                <a:latin typeface="Times New Roman"/>
                <a:ea typeface="Times New Roman"/>
                <a:cs typeface="B Yagut" panose="00000400000000000000" pitchFamily="2" charset="-78"/>
              </a:rPr>
              <a:t>(در بطن چپ) و </a:t>
            </a:r>
            <a:r>
              <a:rPr lang="fa-IR" sz="2000" b="1" dirty="0">
                <a:latin typeface="Times New Roman"/>
                <a:ea typeface="Times New Roman"/>
                <a:cs typeface="B Yagut" panose="00000400000000000000" pitchFamily="2" charset="-78"/>
              </a:rPr>
              <a:t>ششی</a:t>
            </a:r>
            <a:r>
              <a:rPr lang="fa-IR" sz="2000" dirty="0">
                <a:latin typeface="Times New Roman"/>
                <a:ea typeface="Times New Roman"/>
                <a:cs typeface="B Yagut" panose="00000400000000000000" pitchFamily="2" charset="-78"/>
              </a:rPr>
              <a:t> (در بطن راست) می کنند </a:t>
            </a:r>
            <a:r>
              <a:rPr lang="fa-IR" sz="2000" dirty="0" smtClean="0">
                <a:latin typeface="Times New Roman"/>
                <a:ea typeface="Times New Roman"/>
                <a:cs typeface="B Yagut" panose="00000400000000000000" pitchFamily="2" charset="-78"/>
              </a:rPr>
              <a:t>.</a:t>
            </a:r>
            <a:endParaRPr lang="en-US" sz="2000" dirty="0">
              <a:cs typeface="B Yagut" panose="00000400000000000000" pitchFamily="2" charset="-78"/>
            </a:endParaRPr>
          </a:p>
        </p:txBody>
      </p:sp>
      <p:pic>
        <p:nvPicPr>
          <p:cNvPr id="4" name="ZOOM00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600" y="4873724"/>
            <a:ext cx="609600" cy="609600"/>
          </a:xfrm>
          <a:prstGeom prst="rect">
            <a:avLst/>
          </a:prstGeom>
        </p:spPr>
      </p:pic>
    </p:spTree>
    <p:extLst>
      <p:ext uri="{BB962C8B-B14F-4D97-AF65-F5344CB8AC3E}">
        <p14:creationId xmlns:p14="http://schemas.microsoft.com/office/powerpoint/2010/main" val="195077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3501"/>
            <a:ext cx="8229600" cy="2244080"/>
          </a:xfrm>
        </p:spPr>
        <p:txBody>
          <a:bodyPr>
            <a:normAutofit/>
          </a:bodyPr>
          <a:lstStyle/>
          <a:p>
            <a:pPr marL="0" indent="0" algn="ctr" rtl="1">
              <a:buNone/>
            </a:pPr>
            <a:r>
              <a:rPr lang="fa-IR" b="1" dirty="0" smtClean="0">
                <a:effectLst>
                  <a:outerShdw blurRad="38100" dist="38100" dir="2700000" algn="tl">
                    <a:srgbClr val="000000">
                      <a:alpha val="43137"/>
                    </a:srgbClr>
                  </a:outerShdw>
                </a:effectLst>
                <a:cs typeface="B Yagut" panose="00000400000000000000" pitchFamily="2" charset="-78"/>
              </a:rPr>
              <a:t>جلسه چهارم</a:t>
            </a:r>
            <a:endParaRPr lang="en-US" b="1" dirty="0" smtClean="0">
              <a:effectLst>
                <a:outerShdw blurRad="38100" dist="38100" dir="2700000" algn="tl">
                  <a:srgbClr val="000000">
                    <a:alpha val="43137"/>
                  </a:srgbClr>
                </a:outerShdw>
              </a:effectLst>
              <a:cs typeface="B Yagut" panose="00000400000000000000" pitchFamily="2" charset="-78"/>
            </a:endParaRPr>
          </a:p>
          <a:p>
            <a:pPr marL="0" indent="0" algn="ctr" rtl="1">
              <a:buNone/>
            </a:pPr>
            <a:r>
              <a:rPr lang="fa-IR" b="1" dirty="0" smtClean="0">
                <a:effectLst>
                  <a:outerShdw blurRad="38100" dist="38100" dir="2700000" algn="tl">
                    <a:srgbClr val="000000">
                      <a:alpha val="43137"/>
                    </a:srgbClr>
                  </a:outerShdw>
                </a:effectLst>
                <a:cs typeface="B Yagut" panose="00000400000000000000" pitchFamily="2" charset="-78"/>
              </a:rPr>
              <a:t>دستگاه گردش خون</a:t>
            </a:r>
            <a:endParaRPr lang="en-US" b="1" dirty="0">
              <a:effectLst>
                <a:outerShdw blurRad="38100" dist="38100" dir="2700000" algn="tl">
                  <a:srgbClr val="000000">
                    <a:alpha val="43137"/>
                  </a:srgbClr>
                </a:outerShdw>
              </a:effectLst>
              <a:cs typeface="B Yagut" panose="00000400000000000000" pitchFamily="2" charset="-78"/>
            </a:endParaRPr>
          </a:p>
        </p:txBody>
      </p:sp>
      <p:pic>
        <p:nvPicPr>
          <p:cNvPr id="4" name="ZOOM00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4801716"/>
            <a:ext cx="609600" cy="609600"/>
          </a:xfrm>
          <a:prstGeom prst="rect">
            <a:avLst/>
          </a:prstGeom>
        </p:spPr>
      </p:pic>
    </p:spTree>
    <p:extLst>
      <p:ext uri="{BB962C8B-B14F-4D97-AF65-F5344CB8AC3E}">
        <p14:creationId xmlns:p14="http://schemas.microsoft.com/office/powerpoint/2010/main" val="3919986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پرسش و تمرین</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a:xfrm>
            <a:off x="467544" y="1440097"/>
            <a:ext cx="8229600" cy="3771636"/>
          </a:xfrm>
        </p:spPr>
        <p:txBody>
          <a:bodyPr>
            <a:noAutofit/>
          </a:bodyPr>
          <a:lstStyle/>
          <a:p>
            <a:pPr marL="0" lvl="0" indent="0" algn="just" rtl="1">
              <a:spcBef>
                <a:spcPts val="0"/>
              </a:spcBef>
              <a:buNone/>
              <a:tabLst>
                <a:tab pos="228600" algn="l"/>
              </a:tabLst>
            </a:pPr>
            <a:r>
              <a:rPr lang="fa-IR" sz="2400" dirty="0" smtClean="0">
                <a:latin typeface="Times New Roman"/>
                <a:ea typeface="Times New Roman"/>
                <a:cs typeface="B Yagut" panose="00000400000000000000" pitchFamily="2" charset="-78"/>
              </a:rPr>
              <a:t>1- یک </a:t>
            </a:r>
            <a:r>
              <a:rPr lang="fa-IR" sz="2400" dirty="0">
                <a:latin typeface="Times New Roman"/>
                <a:ea typeface="Times New Roman"/>
                <a:cs typeface="B Yagut" panose="00000400000000000000" pitchFamily="2" charset="-78"/>
              </a:rPr>
              <a:t>دوره ضربان قلب را توضیح </a:t>
            </a:r>
            <a:r>
              <a:rPr lang="fa-IR" sz="2400" dirty="0" smtClean="0">
                <a:latin typeface="Times New Roman"/>
                <a:ea typeface="Times New Roman"/>
                <a:cs typeface="B Yagut" panose="00000400000000000000" pitchFamily="2" charset="-78"/>
              </a:rPr>
              <a:t>دهید.</a:t>
            </a:r>
            <a:endParaRPr lang="en-US" sz="2400" dirty="0">
              <a:latin typeface="Times New Roman"/>
              <a:ea typeface="Times New Roman"/>
              <a:cs typeface="B Yagut" panose="00000400000000000000" pitchFamily="2" charset="-78"/>
            </a:endParaRPr>
          </a:p>
          <a:p>
            <a:pPr marL="0" lvl="0" indent="0" algn="just" rtl="1">
              <a:spcBef>
                <a:spcPts val="0"/>
              </a:spcBef>
              <a:buNone/>
              <a:tabLst>
                <a:tab pos="228600" algn="l"/>
              </a:tabLst>
            </a:pPr>
            <a:r>
              <a:rPr lang="fa-IR" sz="2400" dirty="0" smtClean="0">
                <a:latin typeface="Times New Roman"/>
                <a:ea typeface="Times New Roman"/>
                <a:cs typeface="B Yagut" panose="00000400000000000000" pitchFamily="2" charset="-78"/>
              </a:rPr>
              <a:t>2- تعداد حفرات قلب را توصیح بدهید.</a:t>
            </a:r>
          </a:p>
          <a:p>
            <a:pPr marL="0" lvl="0" indent="0" algn="just" rtl="1">
              <a:spcBef>
                <a:spcPts val="0"/>
              </a:spcBef>
              <a:buNone/>
              <a:tabLst>
                <a:tab pos="228600" algn="l"/>
              </a:tabLst>
            </a:pPr>
            <a:r>
              <a:rPr lang="fa-IR" sz="2400" dirty="0" smtClean="0">
                <a:latin typeface="Times New Roman"/>
                <a:ea typeface="Times New Roman"/>
                <a:cs typeface="B Yagut" panose="00000400000000000000" pitchFamily="2" charset="-78"/>
              </a:rPr>
              <a:t>3- دریچه های قلب را نام ببرید.</a:t>
            </a:r>
          </a:p>
          <a:p>
            <a:pPr marL="0" lvl="0" indent="0" algn="just" rtl="1">
              <a:spcBef>
                <a:spcPts val="0"/>
              </a:spcBef>
              <a:buNone/>
              <a:tabLst>
                <a:tab pos="228600" algn="l"/>
              </a:tabLst>
            </a:pPr>
            <a:r>
              <a:rPr lang="fa-IR" sz="2400" dirty="0" smtClean="0">
                <a:latin typeface="Times New Roman"/>
                <a:ea typeface="Times New Roman"/>
                <a:cs typeface="B Yagut" panose="00000400000000000000" pitchFamily="2" charset="-78"/>
              </a:rPr>
              <a:t>4-عملکرد و جایگاه دریچه های قلب را تشریح کنید.</a:t>
            </a:r>
          </a:p>
          <a:p>
            <a:pPr marL="0" lvl="0" indent="0" algn="just" rtl="1">
              <a:spcBef>
                <a:spcPts val="0"/>
              </a:spcBef>
              <a:buNone/>
              <a:tabLst>
                <a:tab pos="228600" algn="l"/>
              </a:tabLst>
            </a:pPr>
            <a:r>
              <a:rPr lang="fa-IR" sz="2400" dirty="0" smtClean="0">
                <a:latin typeface="Times New Roman"/>
                <a:ea typeface="Times New Roman"/>
                <a:cs typeface="B Yagut" panose="00000400000000000000" pitchFamily="2" charset="-78"/>
              </a:rPr>
              <a:t>5- </a:t>
            </a:r>
            <a:r>
              <a:rPr lang="fa-IR" sz="2400" dirty="0">
                <a:latin typeface="Times New Roman"/>
                <a:ea typeface="Times New Roman"/>
                <a:cs typeface="B Yagut" panose="00000400000000000000" pitchFamily="2" charset="-78"/>
              </a:rPr>
              <a:t>جایگاه سرخرگ آئورت و عملکرد انرا توضیح دهید. </a:t>
            </a:r>
            <a:endParaRPr lang="fa-IR" sz="2400" dirty="0" smtClean="0">
              <a:latin typeface="Times New Roman"/>
              <a:ea typeface="Times New Roman"/>
              <a:cs typeface="B Yagut" panose="00000400000000000000" pitchFamily="2" charset="-78"/>
            </a:endParaRPr>
          </a:p>
          <a:p>
            <a:pPr marL="0" lvl="0" indent="0" algn="just" rtl="1">
              <a:spcBef>
                <a:spcPts val="0"/>
              </a:spcBef>
              <a:buNone/>
              <a:tabLst>
                <a:tab pos="228600" algn="l"/>
              </a:tabLst>
            </a:pPr>
            <a:r>
              <a:rPr lang="fa-IR" sz="2400" dirty="0" smtClean="0">
                <a:latin typeface="Times New Roman"/>
                <a:ea typeface="Times New Roman"/>
                <a:cs typeface="B Yagut" panose="00000400000000000000" pitchFamily="2" charset="-78"/>
              </a:rPr>
              <a:t>6- جایگاه سرخرگ ششی و عملکرد انرا توضیح دهید.</a:t>
            </a:r>
          </a:p>
          <a:p>
            <a:pPr marL="0" lvl="0" indent="0" algn="just" rtl="1">
              <a:spcBef>
                <a:spcPts val="0"/>
              </a:spcBef>
              <a:buNone/>
              <a:tabLst>
                <a:tab pos="228600" algn="l"/>
              </a:tabLst>
            </a:pPr>
            <a:r>
              <a:rPr lang="fa-IR" sz="2400" dirty="0" smtClean="0">
                <a:latin typeface="Times New Roman"/>
                <a:ea typeface="Times New Roman"/>
                <a:cs typeface="B Yagut" panose="00000400000000000000" pitchFamily="2" charset="-78"/>
              </a:rPr>
              <a:t>7- گردش </a:t>
            </a:r>
            <a:r>
              <a:rPr lang="fa-IR" sz="2400" dirty="0">
                <a:latin typeface="Times New Roman"/>
                <a:ea typeface="Times New Roman"/>
                <a:cs typeface="B Yagut" panose="00000400000000000000" pitchFamily="2" charset="-78"/>
              </a:rPr>
              <a:t>عمومی و گردش ششی خون را توضیح دهید</a:t>
            </a:r>
            <a:endParaRPr lang="en-US" sz="2400" dirty="0">
              <a:latin typeface="Times New Roman"/>
              <a:ea typeface="Times New Roman"/>
              <a:cs typeface="B Yagut" panose="00000400000000000000" pitchFamily="2" charset="-78"/>
            </a:endParaRPr>
          </a:p>
          <a:p>
            <a:pPr marL="0" lvl="0" indent="0" algn="just" rtl="1">
              <a:spcBef>
                <a:spcPts val="0"/>
              </a:spcBef>
              <a:buNone/>
              <a:tabLst>
                <a:tab pos="228600" algn="l"/>
              </a:tabLst>
            </a:pPr>
            <a:r>
              <a:rPr lang="fa-IR" sz="2400" dirty="0" smtClean="0">
                <a:latin typeface="Times New Roman"/>
                <a:ea typeface="Times New Roman"/>
                <a:cs typeface="B Yagut" panose="00000400000000000000" pitchFamily="2" charset="-78"/>
              </a:rPr>
              <a:t>8- فشار خون و عوامل موثر بر آن را توضیح دهید.</a:t>
            </a:r>
          </a:p>
        </p:txBody>
      </p:sp>
      <p:pic>
        <p:nvPicPr>
          <p:cNvPr id="5" name="ZOOM00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017740"/>
            <a:ext cx="609600" cy="609600"/>
          </a:xfrm>
          <a:prstGeom prst="rect">
            <a:avLst/>
          </a:prstGeom>
        </p:spPr>
      </p:pic>
    </p:spTree>
    <p:extLst>
      <p:ext uri="{BB962C8B-B14F-4D97-AF65-F5344CB8AC3E}">
        <p14:creationId xmlns:p14="http://schemas.microsoft.com/office/powerpoint/2010/main" val="1147971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effectLst>
                  <a:outerShdw blurRad="38100" dist="38100" dir="2700000" algn="tl">
                    <a:srgbClr val="000000">
                      <a:alpha val="43137"/>
                    </a:srgbClr>
                  </a:outerShdw>
                </a:effectLst>
                <a:cs typeface="B Yagut" panose="00000400000000000000" pitchFamily="2" charset="-78"/>
              </a:rPr>
              <a:t>منابع</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lstStyle/>
          <a:p>
            <a:pPr lvl="0" algn="justLow" rtl="1"/>
            <a:r>
              <a:rPr lang="fa-IR" sz="2400" dirty="0" smtClean="0">
                <a:solidFill>
                  <a:prstClr val="black"/>
                </a:solidFill>
                <a:cs typeface="B Yagut" pitchFamily="2" charset="-78"/>
              </a:rPr>
              <a:t>مجموعه آموزش بهورزی، مباحث مقدماتی، رهبر محمدرضا، ثنایی هستی، تاریخ انتشار </a:t>
            </a:r>
            <a:r>
              <a:rPr lang="fa-IR" sz="2400" dirty="0">
                <a:solidFill>
                  <a:prstClr val="black"/>
                </a:solidFill>
                <a:cs typeface="B Yagut" pitchFamily="2" charset="-78"/>
              </a:rPr>
              <a:t>1396</a:t>
            </a:r>
            <a:r>
              <a:rPr lang="en-US" sz="2400" dirty="0">
                <a:solidFill>
                  <a:prstClr val="black"/>
                </a:solidFill>
                <a:cs typeface="B Yagut" pitchFamily="2" charset="-78"/>
              </a:rPr>
              <a:t> </a:t>
            </a:r>
            <a:endParaRPr lang="fa-IR" sz="2400" dirty="0" smtClean="0">
              <a:solidFill>
                <a:prstClr val="black"/>
              </a:solidFill>
              <a:cs typeface="B Yagut" pitchFamily="2" charset="-78"/>
            </a:endParaRPr>
          </a:p>
          <a:p>
            <a:pPr lvl="0" algn="justLow" rtl="1"/>
            <a:r>
              <a:rPr lang="fa-IR" sz="2400" dirty="0" smtClean="0">
                <a:solidFill>
                  <a:prstClr val="black"/>
                </a:solidFill>
                <a:cs typeface="B Yagut" pitchFamily="2" charset="-78"/>
              </a:rPr>
              <a:t>راس و ویلسون، آناتومی و فیزیولوژی در سلامت  و بیماری،</a:t>
            </a:r>
            <a:r>
              <a:rPr lang="en-US" sz="2400" dirty="0" smtClean="0">
                <a:solidFill>
                  <a:prstClr val="black"/>
                </a:solidFill>
                <a:cs typeface="B Yagut" pitchFamily="2" charset="-78"/>
              </a:rPr>
              <a:t> </a:t>
            </a:r>
            <a:r>
              <a:rPr lang="fa-IR" sz="2400" dirty="0" smtClean="0">
                <a:solidFill>
                  <a:prstClr val="black"/>
                </a:solidFill>
                <a:cs typeface="B Yagut" pitchFamily="2" charset="-78"/>
              </a:rPr>
              <a:t>ترجمه عباس حق دوست- انتشارات سالمی 1388</a:t>
            </a:r>
            <a:endParaRPr lang="fa-IR" sz="2400" dirty="0">
              <a:solidFill>
                <a:prstClr val="black"/>
              </a:solidFill>
              <a:cs typeface="B Yagut" pitchFamily="2" charset="-78"/>
            </a:endParaRPr>
          </a:p>
          <a:p>
            <a:endParaRPr lang="en-US" dirty="0"/>
          </a:p>
        </p:txBody>
      </p:sp>
      <p:pic>
        <p:nvPicPr>
          <p:cNvPr id="5" name="ZOOM00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608" y="4837720"/>
            <a:ext cx="609600" cy="508000"/>
          </a:xfrm>
          <a:prstGeom prst="rect">
            <a:avLst/>
          </a:prstGeom>
        </p:spPr>
      </p:pic>
    </p:spTree>
    <p:extLst>
      <p:ext uri="{BB962C8B-B14F-4D97-AF65-F5344CB8AC3E}">
        <p14:creationId xmlns:p14="http://schemas.microsoft.com/office/powerpoint/2010/main" val="1204046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77247"/>
            <a:ext cx="8229600" cy="952500"/>
          </a:xfrm>
        </p:spPr>
        <p:txBody>
          <a:bodyPr>
            <a:normAutofit fontScale="90000"/>
          </a:bodyPr>
          <a:lstStyle/>
          <a:p>
            <a:pPr rtl="1"/>
            <a:r>
              <a:rPr lang="fa-IR" sz="4000" dirty="0">
                <a:solidFill>
                  <a:prstClr val="black"/>
                </a:solidFill>
                <a:effectLst>
                  <a:outerShdw blurRad="38100" dist="38100" dir="2700000" algn="tl">
                    <a:srgbClr val="000000">
                      <a:alpha val="43137"/>
                    </a:srgbClr>
                  </a:outerShdw>
                </a:effectLst>
                <a:cs typeface="B Yagut" panose="00000400000000000000" pitchFamily="2" charset="-78"/>
              </a:rPr>
              <a:t> </a:t>
            </a:r>
            <a:r>
              <a:rPr lang="fa-IR" sz="3600" b="1" dirty="0">
                <a:solidFill>
                  <a:prstClr val="black"/>
                </a:solidFill>
                <a:effectLst>
                  <a:outerShdw blurRad="38100" dist="38100" dir="2700000" algn="tl">
                    <a:srgbClr val="000000">
                      <a:alpha val="43137"/>
                    </a:srgbClr>
                  </a:outerShdw>
                </a:effectLst>
                <a:cs typeface="B Yagut" panose="00000400000000000000" pitchFamily="2" charset="-78"/>
              </a:rPr>
              <a:t>لطفاً نظرات و پیشنهادات خود پیرامون این بسته آموزشی را به آدرس زیر ارسال کنید:</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1943365"/>
            <a:ext cx="8229600" cy="3771636"/>
          </a:xfrm>
        </p:spPr>
        <p:txBody>
          <a:bodyPr>
            <a:normAutofit/>
          </a:bodyPr>
          <a:lstStyle/>
          <a:p>
            <a:pPr marL="0" lvl="0" indent="0" algn="justLow" rtl="1">
              <a:buNone/>
            </a:pPr>
            <a:r>
              <a:rPr lang="fa-IR" sz="2800" dirty="0" smtClean="0">
                <a:solidFill>
                  <a:prstClr val="black"/>
                </a:solidFill>
                <a:cs typeface="B Yagut" panose="00000400000000000000" pitchFamily="2" charset="-78"/>
              </a:rPr>
              <a:t> </a:t>
            </a:r>
            <a:r>
              <a:rPr lang="fa-IR" sz="2400" dirty="0" smtClean="0">
                <a:solidFill>
                  <a:prstClr val="black"/>
                </a:solidFill>
                <a:cs typeface="B Yagut" panose="00000400000000000000" pitchFamily="2" charset="-78"/>
              </a:rPr>
              <a:t>- استان </a:t>
            </a:r>
            <a:r>
              <a:rPr lang="fa-IR" sz="2400" dirty="0">
                <a:solidFill>
                  <a:prstClr val="black"/>
                </a:solidFill>
                <a:cs typeface="B Yagut" panose="00000400000000000000" pitchFamily="2" charset="-78"/>
              </a:rPr>
              <a:t>گیلان، رشت، میدان فرهنگ، خیابان آزادگان، معاونت بهداشتی </a:t>
            </a:r>
            <a:r>
              <a:rPr lang="fa-IR" sz="2400" dirty="0" smtClean="0">
                <a:solidFill>
                  <a:prstClr val="black"/>
                </a:solidFill>
                <a:cs typeface="B Yagut" panose="00000400000000000000" pitchFamily="2" charset="-78"/>
              </a:rPr>
              <a:t>گیلان</a:t>
            </a:r>
          </a:p>
          <a:p>
            <a:pPr marL="0" lvl="0" indent="0" algn="justLow" rtl="1">
              <a:buNone/>
            </a:pPr>
            <a:endParaRPr lang="fa-IR" sz="2400" dirty="0">
              <a:solidFill>
                <a:prstClr val="black"/>
              </a:solidFill>
              <a:cs typeface="B Yagut" panose="00000400000000000000" pitchFamily="2" charset="-78"/>
            </a:endParaRPr>
          </a:p>
          <a:p>
            <a:pPr marL="0" lvl="0" indent="0" algn="justLow" rtl="1">
              <a:buNone/>
            </a:pPr>
            <a:r>
              <a:rPr lang="fa-IR" sz="2400" dirty="0">
                <a:solidFill>
                  <a:prstClr val="black"/>
                </a:solidFill>
                <a:cs typeface="B Yagut" panose="00000400000000000000" pitchFamily="2" charset="-78"/>
              </a:rPr>
              <a:t> </a:t>
            </a:r>
            <a:r>
              <a:rPr lang="fa-IR" sz="2400" dirty="0" smtClean="0">
                <a:solidFill>
                  <a:prstClr val="black"/>
                </a:solidFill>
                <a:cs typeface="B Yagut" panose="00000400000000000000" pitchFamily="2" charset="-78"/>
              </a:rPr>
              <a:t>- استان </a:t>
            </a:r>
            <a:r>
              <a:rPr lang="fa-IR" sz="2400" dirty="0">
                <a:solidFill>
                  <a:prstClr val="black"/>
                </a:solidFill>
                <a:cs typeface="B Yagut" panose="00000400000000000000" pitchFamily="2" charset="-78"/>
              </a:rPr>
              <a:t>گیلان</a:t>
            </a:r>
            <a:r>
              <a:rPr lang="fa-IR" sz="2400">
                <a:solidFill>
                  <a:prstClr val="black"/>
                </a:solidFill>
                <a:cs typeface="B Yagut" panose="00000400000000000000" pitchFamily="2" charset="-78"/>
              </a:rPr>
              <a:t>، </a:t>
            </a:r>
            <a:r>
              <a:rPr lang="fa-IR" sz="2400" smtClean="0">
                <a:solidFill>
                  <a:prstClr val="black"/>
                </a:solidFill>
                <a:cs typeface="B Yagut" panose="00000400000000000000" pitchFamily="2" charset="-78"/>
              </a:rPr>
              <a:t>لاهیجان، </a:t>
            </a:r>
            <a:r>
              <a:rPr lang="fa-IR" sz="2400" dirty="0" smtClean="0">
                <a:solidFill>
                  <a:prstClr val="black"/>
                </a:solidFill>
                <a:cs typeface="B Yagut" panose="00000400000000000000" pitchFamily="2" charset="-78"/>
              </a:rPr>
              <a:t>خیابان شهید بهشتی، بهشتی 11، مرکز بهداشت شهرستان لاهیجان، مرکز آموزش بهورزی</a:t>
            </a:r>
            <a:endParaRPr lang="en-US" sz="2400" dirty="0"/>
          </a:p>
        </p:txBody>
      </p:sp>
    </p:spTree>
    <p:extLst>
      <p:ext uri="{BB962C8B-B14F-4D97-AF65-F5344CB8AC3E}">
        <p14:creationId xmlns:p14="http://schemas.microsoft.com/office/powerpoint/2010/main" val="2804263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200" b="1" dirty="0" smtClean="0">
                <a:effectLst>
                  <a:outerShdw blurRad="38100" dist="38100" dir="2700000" algn="tl">
                    <a:srgbClr val="000000">
                      <a:alpha val="43137"/>
                    </a:srgbClr>
                  </a:outerShdw>
                </a:effectLst>
                <a:cs typeface="B Yagut" panose="00000400000000000000" pitchFamily="2" charset="-78"/>
              </a:rPr>
              <a:t>اهداف آموزشی</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4" name="Content Placeholder 3"/>
          <p:cNvSpPr>
            <a:spLocks noGrp="1"/>
          </p:cNvSpPr>
          <p:nvPr>
            <p:ph idx="1"/>
          </p:nvPr>
        </p:nvSpPr>
        <p:spPr>
          <a:xfrm>
            <a:off x="457200" y="1057300"/>
            <a:ext cx="8229600" cy="4047836"/>
          </a:xfrm>
        </p:spPr>
        <p:txBody>
          <a:bodyPr>
            <a:normAutofit/>
          </a:bodyPr>
          <a:lstStyle/>
          <a:p>
            <a:pPr lvl="0" algn="justLow" rtl="1">
              <a:lnSpc>
                <a:spcPct val="200000"/>
              </a:lnSpc>
              <a:buNone/>
            </a:pPr>
            <a:r>
              <a:rPr lang="fa-IR" sz="2400" dirty="0">
                <a:solidFill>
                  <a:prstClr val="black"/>
                </a:solidFill>
                <a:cs typeface="B Yagut"/>
              </a:rPr>
              <a:t>انتظار می رود پس از پایان تدریس فراگیر بتواند: </a:t>
            </a:r>
            <a:endParaRPr lang="en-US" sz="2400" dirty="0" smtClean="0">
              <a:latin typeface="Book Antiqua"/>
              <a:cs typeface="B Yagut" panose="00000400000000000000" pitchFamily="2" charset="-78"/>
            </a:endParaRPr>
          </a:p>
          <a:p>
            <a:pPr marL="548640" lvl="0" indent="-411480" algn="r" rtl="1">
              <a:buClr>
                <a:prstClr val="white">
                  <a:shade val="95000"/>
                </a:prstClr>
              </a:buClr>
              <a:buSzPct val="65000"/>
              <a:buNone/>
            </a:pPr>
            <a:r>
              <a:rPr lang="fa-IR" sz="2400" dirty="0" smtClean="0">
                <a:latin typeface="Book Antiqua"/>
                <a:cs typeface="B Yagut" panose="00000400000000000000" pitchFamily="2" charset="-78"/>
              </a:rPr>
              <a:t>1- اندام های دستگاه گردش خون را نام ببرد.</a:t>
            </a:r>
            <a:endParaRPr lang="en-US" sz="2400" dirty="0" smtClean="0">
              <a:latin typeface="Book Antiqua"/>
              <a:cs typeface="B Yagut" panose="00000400000000000000" pitchFamily="2" charset="-78"/>
            </a:endParaRPr>
          </a:p>
          <a:p>
            <a:pPr marL="548640" lvl="0" indent="-411480" algn="r" rtl="1">
              <a:buClr>
                <a:prstClr val="white">
                  <a:shade val="95000"/>
                </a:prstClr>
              </a:buClr>
              <a:buSzPct val="65000"/>
              <a:buNone/>
            </a:pPr>
            <a:r>
              <a:rPr lang="fa-IR" sz="2400" dirty="0" smtClean="0">
                <a:latin typeface="Book Antiqua"/>
                <a:cs typeface="B Yagut" panose="00000400000000000000" pitchFamily="2" charset="-78"/>
              </a:rPr>
              <a:t>2- ساختمان و عملکرد قلب راشرح دهد</a:t>
            </a:r>
            <a:r>
              <a:rPr lang="fa-IR" sz="2400" dirty="0">
                <a:latin typeface="Book Antiqua"/>
                <a:cs typeface="B Yagut" panose="00000400000000000000" pitchFamily="2" charset="-78"/>
              </a:rPr>
              <a:t>.</a:t>
            </a:r>
          </a:p>
          <a:p>
            <a:pPr marL="548640" lvl="0" indent="-411480" algn="r" rtl="1">
              <a:buClr>
                <a:prstClr val="white">
                  <a:shade val="95000"/>
                </a:prstClr>
              </a:buClr>
              <a:buSzPct val="65000"/>
              <a:buNone/>
            </a:pPr>
            <a:r>
              <a:rPr lang="fa-IR" sz="2400" dirty="0">
                <a:latin typeface="Book Antiqua"/>
                <a:cs typeface="B Yagut" panose="00000400000000000000" pitchFamily="2" charset="-78"/>
              </a:rPr>
              <a:t>3</a:t>
            </a:r>
            <a:r>
              <a:rPr lang="fa-IR" sz="2400" dirty="0" smtClean="0">
                <a:latin typeface="Book Antiqua"/>
                <a:cs typeface="B Yagut" panose="00000400000000000000" pitchFamily="2" charset="-78"/>
              </a:rPr>
              <a:t>- مفهوم </a:t>
            </a:r>
            <a:r>
              <a:rPr lang="fa-IR" sz="2400" dirty="0">
                <a:latin typeface="Book Antiqua"/>
                <a:cs typeface="B Yagut" panose="00000400000000000000" pitchFamily="2" charset="-78"/>
              </a:rPr>
              <a:t>وعلت خودکاری قلب را بیان </a:t>
            </a:r>
            <a:r>
              <a:rPr lang="fa-IR" sz="2400" dirty="0" smtClean="0">
                <a:latin typeface="Book Antiqua"/>
                <a:cs typeface="B Yagut" panose="00000400000000000000" pitchFamily="2" charset="-78"/>
              </a:rPr>
              <a:t>کند.</a:t>
            </a:r>
            <a:endParaRPr lang="fa-IR" sz="2400" dirty="0">
              <a:latin typeface="Book Antiqua"/>
              <a:cs typeface="B Yagut" panose="00000400000000000000" pitchFamily="2" charset="-78"/>
            </a:endParaRPr>
          </a:p>
          <a:p>
            <a:pPr marL="548640" lvl="0" indent="-411480" algn="r" rtl="1">
              <a:buClr>
                <a:prstClr val="white">
                  <a:shade val="95000"/>
                </a:prstClr>
              </a:buClr>
              <a:buSzPct val="65000"/>
              <a:buNone/>
            </a:pPr>
            <a:r>
              <a:rPr lang="fa-IR" sz="2400" dirty="0" smtClean="0">
                <a:latin typeface="Book Antiqua"/>
                <a:cs typeface="B Yagut" panose="00000400000000000000" pitchFamily="2" charset="-78"/>
              </a:rPr>
              <a:t>4- چگونگی </a:t>
            </a:r>
            <a:r>
              <a:rPr lang="fa-IR" sz="2400" dirty="0">
                <a:latin typeface="Book Antiqua"/>
                <a:cs typeface="B Yagut" panose="00000400000000000000" pitchFamily="2" charset="-78"/>
              </a:rPr>
              <a:t>گردش خون در رگهای مختلف را توضیح </a:t>
            </a:r>
            <a:r>
              <a:rPr lang="fa-IR" sz="2400" dirty="0" smtClean="0">
                <a:latin typeface="Book Antiqua"/>
                <a:cs typeface="B Yagut" panose="00000400000000000000" pitchFamily="2" charset="-78"/>
              </a:rPr>
              <a:t>دهد</a:t>
            </a:r>
            <a:r>
              <a:rPr lang="fa-IR" sz="2400" dirty="0">
                <a:latin typeface="Book Antiqua"/>
                <a:cs typeface="B Yagut" panose="00000400000000000000" pitchFamily="2" charset="-78"/>
              </a:rPr>
              <a:t>.</a:t>
            </a:r>
          </a:p>
          <a:p>
            <a:pPr marL="0" indent="0" algn="r" rtl="1">
              <a:buNone/>
            </a:pPr>
            <a:r>
              <a:rPr lang="fa-IR" sz="2400" dirty="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 5- فشارخون </a:t>
            </a:r>
            <a:r>
              <a:rPr lang="fa-IR" sz="2400" dirty="0">
                <a:solidFill>
                  <a:prstClr val="black"/>
                </a:solidFill>
                <a:latin typeface="Book Antiqua"/>
                <a:cs typeface="B Yagut" panose="00000400000000000000" pitchFamily="2" charset="-78"/>
              </a:rPr>
              <a:t>وعوامل موثر برآن را توضیح </a:t>
            </a:r>
            <a:r>
              <a:rPr lang="fa-IR" sz="2400" dirty="0" smtClean="0">
                <a:solidFill>
                  <a:prstClr val="black"/>
                </a:solidFill>
                <a:latin typeface="Book Antiqua"/>
                <a:cs typeface="B Yagut" panose="00000400000000000000" pitchFamily="2" charset="-78"/>
              </a:rPr>
              <a:t>دهد.</a:t>
            </a:r>
            <a:endParaRPr lang="en-US" sz="2000" dirty="0">
              <a:cs typeface="B Yagut" panose="00000400000000000000" pitchFamily="2" charset="-78"/>
            </a:endParaRPr>
          </a:p>
        </p:txBody>
      </p:sp>
      <p:pic>
        <p:nvPicPr>
          <p:cNvPr id="3" name="ZOOM0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5576" y="5105400"/>
            <a:ext cx="609600" cy="609600"/>
          </a:xfrm>
          <a:prstGeom prst="rect">
            <a:avLst/>
          </a:prstGeom>
        </p:spPr>
      </p:pic>
    </p:spTree>
    <p:extLst>
      <p:ext uri="{BB962C8B-B14F-4D97-AF65-F5344CB8AC3E}">
        <p14:creationId xmlns:p14="http://schemas.microsoft.com/office/powerpoint/2010/main" val="3427136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b="1" dirty="0" smtClean="0">
                <a:cs typeface="B Yagut" panose="00000400000000000000" pitchFamily="2" charset="-78"/>
              </a:rPr>
              <a:t>فهرست مطالب این جلسه:</a:t>
            </a:r>
            <a:endParaRPr lang="en-US" sz="3200" b="1"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400" dirty="0" smtClean="0">
                <a:cs typeface="B Yagut" panose="00000400000000000000" pitchFamily="2" charset="-78"/>
              </a:rPr>
              <a:t>1-تشریح اندام های دستگاه گردش خون</a:t>
            </a:r>
          </a:p>
          <a:p>
            <a:pPr marL="0" indent="0" algn="r" rtl="1">
              <a:buNone/>
            </a:pPr>
            <a:r>
              <a:rPr lang="fa-IR" sz="2400" dirty="0" smtClean="0">
                <a:cs typeface="B Yagut" panose="00000400000000000000" pitchFamily="2" charset="-78"/>
              </a:rPr>
              <a:t>2- تشریح ساختمان قلب</a:t>
            </a:r>
          </a:p>
          <a:p>
            <a:pPr marL="0" indent="0" algn="r" rtl="1">
              <a:buNone/>
            </a:pPr>
            <a:r>
              <a:rPr lang="fa-IR" sz="2400" dirty="0" smtClean="0">
                <a:cs typeface="B Yagut" panose="00000400000000000000" pitchFamily="2" charset="-78"/>
              </a:rPr>
              <a:t>3-</a:t>
            </a:r>
            <a:r>
              <a:rPr lang="en-US" sz="2400" dirty="0" smtClean="0">
                <a:cs typeface="B Yagut" panose="00000400000000000000" pitchFamily="2" charset="-78"/>
              </a:rPr>
              <a:t> </a:t>
            </a:r>
            <a:r>
              <a:rPr lang="fa-IR" sz="2400" dirty="0" smtClean="0">
                <a:cs typeface="B Yagut" panose="00000400000000000000" pitchFamily="2" charset="-78"/>
              </a:rPr>
              <a:t>تشریح رگهای خونی</a:t>
            </a:r>
          </a:p>
          <a:p>
            <a:pPr marL="0" indent="0" algn="r" rtl="1">
              <a:buNone/>
            </a:pPr>
            <a:r>
              <a:rPr lang="fa-IR" sz="2400" dirty="0" smtClean="0">
                <a:cs typeface="B Yagut" panose="00000400000000000000" pitchFamily="2" charset="-78"/>
              </a:rPr>
              <a:t>4- توضیح گردش عمومی و گردش ششی</a:t>
            </a:r>
          </a:p>
          <a:p>
            <a:pPr marL="0" indent="0" algn="r" rtl="1">
              <a:buNone/>
            </a:pPr>
            <a:r>
              <a:rPr lang="fa-IR" sz="2400" dirty="0" smtClean="0">
                <a:cs typeface="B Yagut" panose="00000400000000000000" pitchFamily="2" charset="-78"/>
              </a:rPr>
              <a:t>5- تعریف فشار خون</a:t>
            </a:r>
            <a:r>
              <a:rPr lang="en-US" sz="2400" dirty="0" smtClean="0">
                <a:cs typeface="B Yagut" panose="00000400000000000000" pitchFamily="2" charset="-78"/>
              </a:rPr>
              <a:t> </a:t>
            </a:r>
            <a:r>
              <a:rPr lang="fa-IR" sz="2400" dirty="0" smtClean="0">
                <a:cs typeface="B Yagut" panose="00000400000000000000" pitchFamily="2" charset="-78"/>
              </a:rPr>
              <a:t> عوامل موثر بر فشار خون</a:t>
            </a:r>
            <a:endParaRPr lang="en-US" sz="2400" dirty="0">
              <a:cs typeface="B Yagut" panose="00000400000000000000" pitchFamily="2" charset="-78"/>
            </a:endParaRPr>
          </a:p>
        </p:txBody>
      </p:sp>
      <p:pic>
        <p:nvPicPr>
          <p:cNvPr id="5" name="ZOOM00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4945732"/>
            <a:ext cx="609600" cy="609600"/>
          </a:xfrm>
          <a:prstGeom prst="rect">
            <a:avLst/>
          </a:prstGeom>
        </p:spPr>
      </p:pic>
    </p:spTree>
    <p:extLst>
      <p:ext uri="{BB962C8B-B14F-4D97-AF65-F5344CB8AC3E}">
        <p14:creationId xmlns:p14="http://schemas.microsoft.com/office/powerpoint/2010/main" val="3761866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b="1" dirty="0" smtClean="0">
                <a:solidFill>
                  <a:prstClr val="black"/>
                </a:solidFill>
                <a:effectLst>
                  <a:outerShdw blurRad="38100" dist="38100" dir="2700000" algn="tl">
                    <a:srgbClr val="000000">
                      <a:alpha val="43137"/>
                    </a:srgbClr>
                  </a:outerShdw>
                </a:effectLst>
                <a:cs typeface="B Yagut" panose="00000400000000000000" pitchFamily="2" charset="-78"/>
              </a:rPr>
              <a:t>مقدمه</a:t>
            </a:r>
            <a:endParaRPr lang="en-US" sz="3200" b="1" dirty="0">
              <a:effectLst>
                <a:outerShdw blurRad="38100" dist="38100" dir="2700000" algn="tl">
                  <a:srgbClr val="000000">
                    <a:alpha val="43137"/>
                  </a:srgbClr>
                </a:outerShdw>
              </a:effectLst>
              <a:cs typeface="B Yagut" panose="00000400000000000000" pitchFamily="2" charset="-78"/>
            </a:endParaRPr>
          </a:p>
        </p:txBody>
      </p:sp>
      <p:sp>
        <p:nvSpPr>
          <p:cNvPr id="3" name="Content Placeholder 2"/>
          <p:cNvSpPr>
            <a:spLocks noGrp="1"/>
          </p:cNvSpPr>
          <p:nvPr>
            <p:ph idx="1"/>
          </p:nvPr>
        </p:nvSpPr>
        <p:spPr/>
        <p:txBody>
          <a:bodyPr>
            <a:normAutofit/>
          </a:bodyPr>
          <a:lstStyle/>
          <a:p>
            <a:pPr marL="117475" indent="0" algn="just" rtl="1">
              <a:lnSpc>
                <a:spcPct val="150000"/>
              </a:lnSpc>
              <a:buNone/>
            </a:pPr>
            <a:r>
              <a:rPr lang="fa-IR" sz="2400" dirty="0">
                <a:latin typeface="Times New Roman"/>
                <a:ea typeface="Times New Roman"/>
                <a:cs typeface="B Yagut" panose="00000400000000000000" pitchFamily="2" charset="-78"/>
              </a:rPr>
              <a:t>در </a:t>
            </a:r>
            <a:r>
              <a:rPr lang="fa-IR" sz="2400" dirty="0" smtClean="0">
                <a:latin typeface="Times New Roman"/>
                <a:ea typeface="Times New Roman"/>
                <a:cs typeface="B Yagut" panose="00000400000000000000" pitchFamily="2" charset="-78"/>
              </a:rPr>
              <a:t>فصل های </a:t>
            </a:r>
            <a:r>
              <a:rPr lang="fa-IR" sz="2400" dirty="0">
                <a:latin typeface="Times New Roman"/>
                <a:ea typeface="Times New Roman"/>
                <a:cs typeface="B Yagut" panose="00000400000000000000" pitchFamily="2" charset="-78"/>
              </a:rPr>
              <a:t>گذشته آموختید که برای تهیه اکسیژن و مواد غذایی از محیط و تحویل آنها به سلول های بدن دستگاه های تنفسی و گوارش به وجود آمده اند </a:t>
            </a:r>
            <a:r>
              <a:rPr lang="fa-IR" sz="2400" dirty="0" smtClean="0">
                <a:latin typeface="Times New Roman"/>
                <a:ea typeface="Times New Roman"/>
                <a:cs typeface="B Yagut" panose="00000400000000000000" pitchFamily="2" charset="-78"/>
              </a:rPr>
              <a:t>برای </a:t>
            </a:r>
            <a:r>
              <a:rPr lang="fa-IR" sz="2400" dirty="0">
                <a:latin typeface="Times New Roman"/>
                <a:ea typeface="Times New Roman"/>
                <a:cs typeface="B Yagut" panose="00000400000000000000" pitchFamily="2" charset="-78"/>
              </a:rPr>
              <a:t>این که کلیه سلول های بدن بتوانند از این اکسیژن و مواد غذایی استفاده نمایند باید یک مشکل دیگر حل شود و آن انتقال این مواد از شش ها و روده به تمام نقاط بدن است. این عمل به کمک دستگاه گردش خون انجام می </a:t>
            </a:r>
            <a:r>
              <a:rPr lang="fa-IR" sz="2400" dirty="0" smtClean="0">
                <a:latin typeface="Times New Roman"/>
                <a:ea typeface="Times New Roman"/>
                <a:cs typeface="B Yagut" panose="00000400000000000000" pitchFamily="2" charset="-78"/>
              </a:rPr>
              <a:t>شود. </a:t>
            </a:r>
            <a:endParaRPr lang="en-US" sz="2400" dirty="0">
              <a:cs typeface="B Yagut" panose="00000400000000000000" pitchFamily="2" charset="-78"/>
            </a:endParaRPr>
          </a:p>
        </p:txBody>
      </p:sp>
      <p:pic>
        <p:nvPicPr>
          <p:cNvPr id="4" name="ZOOM00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4945732"/>
            <a:ext cx="609600" cy="609600"/>
          </a:xfrm>
          <a:prstGeom prst="rect">
            <a:avLst/>
          </a:prstGeom>
        </p:spPr>
      </p:pic>
    </p:spTree>
    <p:extLst>
      <p:ext uri="{BB962C8B-B14F-4D97-AF65-F5344CB8AC3E}">
        <p14:creationId xmlns:p14="http://schemas.microsoft.com/office/powerpoint/2010/main" val="3229950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7254"/>
            <a:ext cx="8229600" cy="4467883"/>
          </a:xfrm>
        </p:spPr>
        <p:txBody>
          <a:bodyPr>
            <a:noAutofit/>
          </a:bodyPr>
          <a:lstStyle/>
          <a:p>
            <a:pPr marL="548640" lvl="0" indent="-411480" algn="ctr" rtl="1">
              <a:buClr>
                <a:prstClr val="white">
                  <a:shade val="95000"/>
                </a:prstClr>
              </a:buClr>
              <a:buSzPct val="65000"/>
              <a:buNone/>
            </a:pPr>
            <a:r>
              <a:rPr lang="fa-IR" b="1" dirty="0">
                <a:ln w="6350">
                  <a:noFill/>
                </a:ln>
                <a:solidFill>
                  <a:prstClr val="black"/>
                </a:solidFill>
                <a:effectLst>
                  <a:outerShdw blurRad="38100" dist="38100" dir="2700000" algn="tl">
                    <a:srgbClr val="000000">
                      <a:alpha val="43137"/>
                    </a:srgbClr>
                  </a:outerShdw>
                </a:effectLst>
                <a:latin typeface="Lucida Sans"/>
                <a:ea typeface="+mj-ea"/>
                <a:cs typeface="B Yagut" panose="00000400000000000000" pitchFamily="2" charset="-78"/>
              </a:rPr>
              <a:t>اندام های دستگاه گردش خون</a:t>
            </a:r>
            <a:endParaRPr lang="fa-IR" b="1" dirty="0" smtClean="0">
              <a:solidFill>
                <a:prstClr val="black"/>
              </a:solidFill>
              <a:effectLst>
                <a:outerShdw blurRad="38100" dist="38100" dir="2700000" algn="tl">
                  <a:srgbClr val="000000">
                    <a:alpha val="43137"/>
                  </a:srgbClr>
                </a:outerShdw>
              </a:effectLst>
              <a:latin typeface="Book Antiqua"/>
              <a:cs typeface="B Yagut" panose="00000400000000000000" pitchFamily="2" charset="-78"/>
            </a:endParaRPr>
          </a:p>
          <a:p>
            <a:pPr marL="548640" lvl="0" indent="-411480" algn="r" rtl="1">
              <a:buClr>
                <a:prstClr val="white">
                  <a:shade val="95000"/>
                </a:prstClr>
              </a:buClr>
              <a:buSzPct val="65000"/>
              <a:buNone/>
            </a:pP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1- قلب</a:t>
            </a:r>
            <a:endParaRPr lang="fa-IR" sz="2400" dirty="0">
              <a:solidFill>
                <a:prstClr val="black"/>
              </a:solidFill>
              <a:latin typeface="Book Antiqua"/>
              <a:cs typeface="B Yagut" panose="00000400000000000000" pitchFamily="2" charset="-78"/>
            </a:endParaRPr>
          </a:p>
          <a:p>
            <a:pPr marL="548640" lvl="0" indent="-411480" algn="r" rtl="1">
              <a:buClr>
                <a:prstClr val="white">
                  <a:shade val="95000"/>
                </a:prstClr>
              </a:buClr>
              <a:buSzPct val="65000"/>
              <a:buNone/>
            </a:pP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2- رگ ها</a:t>
            </a:r>
            <a:endParaRPr lang="fa-IR" sz="2400" dirty="0">
              <a:solidFill>
                <a:prstClr val="black"/>
              </a:solidFill>
              <a:latin typeface="Book Antiqua"/>
              <a:cs typeface="B Yagut" panose="00000400000000000000" pitchFamily="2" charset="-78"/>
            </a:endParaRPr>
          </a:p>
          <a:p>
            <a:pPr marL="548640" lvl="0" indent="-411480" algn="r" rtl="1">
              <a:buClr>
                <a:prstClr val="white">
                  <a:shade val="95000"/>
                </a:prstClr>
              </a:buClr>
              <a:buSzPct val="65000"/>
              <a:buNone/>
            </a:pP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3- خون</a:t>
            </a:r>
            <a:endParaRPr lang="fa-IR" sz="2200" dirty="0">
              <a:solidFill>
                <a:prstClr val="black"/>
              </a:solidFill>
              <a:latin typeface="Book Antiqua"/>
              <a:cs typeface="B Yagut" panose="00000400000000000000" pitchFamily="2" charset="-78"/>
            </a:endParaRPr>
          </a:p>
          <a:p>
            <a:pPr marL="548640" lvl="0" indent="-411480" algn="ctr" rtl="1">
              <a:buClr>
                <a:prstClr val="white">
                  <a:shade val="95000"/>
                </a:prstClr>
              </a:buClr>
              <a:buSzPct val="65000"/>
              <a:buNone/>
            </a:pPr>
            <a:r>
              <a:rPr lang="fa-IR" b="1" dirty="0">
                <a:solidFill>
                  <a:prstClr val="black"/>
                </a:solidFill>
                <a:effectLst>
                  <a:outerShdw blurRad="38100" dist="38100" dir="2700000" algn="tl">
                    <a:srgbClr val="000000">
                      <a:alpha val="43137"/>
                    </a:srgbClr>
                  </a:outerShdw>
                </a:effectLst>
                <a:ea typeface="+mj-ea"/>
                <a:cs typeface="B Yagut" panose="00000400000000000000" pitchFamily="2" charset="-78"/>
              </a:rPr>
              <a:t>قلب</a:t>
            </a:r>
            <a:endParaRPr lang="fa-IR" b="1" dirty="0">
              <a:solidFill>
                <a:prstClr val="black"/>
              </a:solidFill>
              <a:effectLst>
                <a:outerShdw blurRad="38100" dist="38100" dir="2700000" algn="tl">
                  <a:srgbClr val="000000">
                    <a:alpha val="43137"/>
                  </a:srgbClr>
                </a:outerShdw>
              </a:effectLst>
              <a:latin typeface="Book Antiqua"/>
              <a:cs typeface="B Yagut" panose="00000400000000000000" pitchFamily="2" charset="-78"/>
            </a:endParaRPr>
          </a:p>
          <a:p>
            <a:pPr marL="548640" lvl="0" indent="-411480" algn="justLow" rtl="1">
              <a:buClr>
                <a:prstClr val="white">
                  <a:shade val="95000"/>
                </a:prstClr>
              </a:buClr>
              <a:buSzPct val="65000"/>
              <a:buFont typeface="Wingdings 2"/>
              <a:buChar char=""/>
            </a:pPr>
            <a:r>
              <a:rPr lang="fa-IR" sz="2400" dirty="0">
                <a:solidFill>
                  <a:prstClr val="black"/>
                </a:solidFill>
                <a:latin typeface="Book Antiqua"/>
                <a:cs typeface="B Yagut" panose="00000400000000000000" pitchFamily="2" charset="-78"/>
              </a:rPr>
              <a:t>عضوی ماهیچه ای</a:t>
            </a:r>
            <a:r>
              <a:rPr lang="fa-IR" sz="2400" dirty="0" smtClean="0">
                <a:solidFill>
                  <a:prstClr val="black"/>
                </a:solidFill>
                <a:latin typeface="Book Antiqua"/>
                <a:cs typeface="B Yagut" panose="00000400000000000000" pitchFamily="2" charset="-78"/>
              </a:rPr>
              <a:t>، میان </a:t>
            </a:r>
            <a:r>
              <a:rPr lang="fa-IR" sz="2400" dirty="0">
                <a:solidFill>
                  <a:prstClr val="black"/>
                </a:solidFill>
                <a:latin typeface="Book Antiqua"/>
                <a:cs typeface="B Yagut" panose="00000400000000000000" pitchFamily="2" charset="-78"/>
              </a:rPr>
              <a:t>تهی </a:t>
            </a:r>
            <a:r>
              <a:rPr lang="fa-IR" sz="2400" dirty="0" smtClean="0">
                <a:solidFill>
                  <a:prstClr val="black"/>
                </a:solidFill>
                <a:latin typeface="Book Antiqua"/>
                <a:cs typeface="B Yagut" panose="00000400000000000000" pitchFamily="2" charset="-78"/>
              </a:rPr>
              <a:t>و تقریبا </a:t>
            </a:r>
            <a:r>
              <a:rPr lang="fa-IR" sz="2400" dirty="0">
                <a:solidFill>
                  <a:prstClr val="black"/>
                </a:solidFill>
                <a:latin typeface="Book Antiqua"/>
                <a:cs typeface="B Yagut" panose="00000400000000000000" pitchFamily="2" charset="-78"/>
              </a:rPr>
              <a:t>مخروطی شکل در بین دو شش اندکی متمایل به </a:t>
            </a:r>
            <a:r>
              <a:rPr lang="fa-IR" sz="2400" dirty="0" smtClean="0">
                <a:solidFill>
                  <a:prstClr val="black"/>
                </a:solidFill>
                <a:latin typeface="Book Antiqua"/>
                <a:cs typeface="B Yagut" panose="00000400000000000000" pitchFamily="2" charset="-78"/>
              </a:rPr>
              <a:t>چپ وزن </a:t>
            </a:r>
            <a:r>
              <a:rPr lang="fa-IR" sz="2400" dirty="0">
                <a:solidFill>
                  <a:prstClr val="black"/>
                </a:solidFill>
                <a:latin typeface="Book Antiqua"/>
                <a:cs typeface="B Yagut" panose="00000400000000000000" pitchFamily="2" charset="-78"/>
              </a:rPr>
              <a:t>قلب </a:t>
            </a:r>
            <a:r>
              <a:rPr lang="fa-IR" sz="2400" dirty="0" smtClean="0">
                <a:solidFill>
                  <a:prstClr val="black"/>
                </a:solidFill>
                <a:latin typeface="Book Antiqua"/>
                <a:cs typeface="B Yagut" panose="00000400000000000000" pitchFamily="2" charset="-78"/>
              </a:rPr>
              <a:t>230</a:t>
            </a:r>
            <a:r>
              <a:rPr lang="en-US" sz="2400" dirty="0" smtClean="0">
                <a:solidFill>
                  <a:prstClr val="black"/>
                </a:solidFill>
                <a:latin typeface="Book Antiqua"/>
                <a:cs typeface="B Yagut" panose="00000400000000000000" pitchFamily="2" charset="-78"/>
              </a:rPr>
              <a:t> </a:t>
            </a:r>
            <a:r>
              <a:rPr lang="fa-IR" sz="2400" b="1" dirty="0" smtClean="0">
                <a:solidFill>
                  <a:prstClr val="black"/>
                </a:solidFill>
                <a:latin typeface="Book Antiqua"/>
                <a:cs typeface="B Yagut" panose="00000400000000000000" pitchFamily="2" charset="-78"/>
              </a:rPr>
              <a:t>تا430</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گرم </a:t>
            </a:r>
            <a:r>
              <a:rPr lang="fa-IR" sz="2400" dirty="0">
                <a:solidFill>
                  <a:prstClr val="black"/>
                </a:solidFill>
                <a:latin typeface="Book Antiqua"/>
                <a:cs typeface="B Yagut" panose="00000400000000000000" pitchFamily="2" charset="-78"/>
              </a:rPr>
              <a:t>است که این مقدار به جثه ،سن وجنس </a:t>
            </a:r>
            <a:r>
              <a:rPr lang="fa-IR" sz="2400" dirty="0" smtClean="0">
                <a:solidFill>
                  <a:prstClr val="black"/>
                </a:solidFill>
                <a:latin typeface="Book Antiqua"/>
                <a:cs typeface="B Yagut" panose="00000400000000000000" pitchFamily="2" charset="-78"/>
              </a:rPr>
              <a:t>فرد </a:t>
            </a:r>
            <a:r>
              <a:rPr lang="fa-IR" sz="2400" dirty="0">
                <a:solidFill>
                  <a:prstClr val="black"/>
                </a:solidFill>
                <a:latin typeface="Book Antiqua"/>
                <a:cs typeface="B Yagut" panose="00000400000000000000" pitchFamily="2" charset="-78"/>
              </a:rPr>
              <a:t>مربوط می شود</a:t>
            </a:r>
            <a:r>
              <a:rPr lang="fa-IR" sz="2400" dirty="0" smtClean="0">
                <a:solidFill>
                  <a:prstClr val="black"/>
                </a:solidFill>
                <a:latin typeface="Book Antiqua"/>
                <a:cs typeface="B Yagut" panose="00000400000000000000" pitchFamily="2" charset="-78"/>
              </a:rPr>
              <a:t>.</a:t>
            </a:r>
            <a:endParaRPr lang="fa-IR" sz="2400" dirty="0">
              <a:solidFill>
                <a:prstClr val="black"/>
              </a:solidFill>
              <a:latin typeface="Book Antiqua"/>
              <a:cs typeface="B Yagut" panose="00000400000000000000" pitchFamily="2" charset="-78"/>
            </a:endParaRPr>
          </a:p>
          <a:p>
            <a:pPr marL="548640" lvl="0" indent="-411480" algn="justLow" rtl="1">
              <a:buClr>
                <a:prstClr val="white">
                  <a:shade val="95000"/>
                </a:prstClr>
              </a:buClr>
              <a:buSzPct val="65000"/>
              <a:buFont typeface="Wingdings 2"/>
              <a:buChar char=""/>
            </a:pPr>
            <a:r>
              <a:rPr lang="fa-IR" sz="2400" dirty="0">
                <a:solidFill>
                  <a:prstClr val="black"/>
                </a:solidFill>
                <a:latin typeface="Book Antiqua"/>
                <a:cs typeface="B Yagut" panose="00000400000000000000" pitchFamily="2" charset="-78"/>
              </a:rPr>
              <a:t>قسمت اصلی دیواره قلب لایه ماهیچه ای </a:t>
            </a:r>
            <a:r>
              <a:rPr lang="fa-IR" sz="2400" dirty="0" smtClean="0">
                <a:solidFill>
                  <a:prstClr val="black"/>
                </a:solidFill>
                <a:latin typeface="Book Antiqua"/>
                <a:cs typeface="B Yagut" panose="00000400000000000000" pitchFamily="2" charset="-78"/>
              </a:rPr>
              <a:t>به نام </a:t>
            </a:r>
            <a:r>
              <a:rPr lang="fa-IR" sz="2400" dirty="0">
                <a:solidFill>
                  <a:prstClr val="black"/>
                </a:solidFill>
                <a:latin typeface="Book Antiqua"/>
                <a:cs typeface="B Yagut" panose="00000400000000000000" pitchFamily="2" charset="-78"/>
              </a:rPr>
              <a:t>میوکارد است که یک عضله غیر ارادی خودکار است </a:t>
            </a:r>
            <a:r>
              <a:rPr lang="fa-IR" sz="2400" dirty="0" smtClean="0">
                <a:solidFill>
                  <a:prstClr val="black"/>
                </a:solidFill>
                <a:latin typeface="Book Antiqua"/>
                <a:cs typeface="B Yagut" panose="00000400000000000000" pitchFamily="2" charset="-78"/>
              </a:rPr>
              <a:t>.</a:t>
            </a:r>
            <a:endParaRPr lang="fa-IR" sz="2400" dirty="0">
              <a:solidFill>
                <a:prstClr val="black"/>
              </a:solidFill>
              <a:latin typeface="Book Antiqua"/>
              <a:cs typeface="B Yagut" panose="00000400000000000000" pitchFamily="2" charset="-78"/>
            </a:endParaRPr>
          </a:p>
        </p:txBody>
      </p:sp>
      <p:pic>
        <p:nvPicPr>
          <p:cNvPr id="4" name="ZOOM00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105400"/>
            <a:ext cx="609600" cy="609600"/>
          </a:xfrm>
          <a:prstGeom prst="rect">
            <a:avLst/>
          </a:prstGeom>
        </p:spPr>
      </p:pic>
    </p:spTree>
    <p:extLst>
      <p:ext uri="{BB962C8B-B14F-4D97-AF65-F5344CB8AC3E}">
        <p14:creationId xmlns:p14="http://schemas.microsoft.com/office/powerpoint/2010/main" val="3423799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99592" y="97194"/>
            <a:ext cx="7776864" cy="552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ZOOM00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105400"/>
            <a:ext cx="609600" cy="609600"/>
          </a:xfrm>
          <a:prstGeom prst="rect">
            <a:avLst/>
          </a:prstGeom>
        </p:spPr>
      </p:pic>
    </p:spTree>
    <p:extLst>
      <p:ext uri="{BB962C8B-B14F-4D97-AF65-F5344CB8AC3E}">
        <p14:creationId xmlns:p14="http://schemas.microsoft.com/office/powerpoint/2010/main" val="3727370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4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57233"/>
            <a:ext cx="8229600" cy="952500"/>
          </a:xfrm>
        </p:spPr>
        <p:txBody>
          <a:bodyPr>
            <a:noAutofit/>
          </a:bodyPr>
          <a:lstStyle/>
          <a:p>
            <a:pPr marL="548640" lvl="0" indent="-411480" rtl="1">
              <a:spcBef>
                <a:spcPct val="20000"/>
              </a:spcBef>
            </a:pPr>
            <a:r>
              <a:rPr lang="fa-IR" sz="2800" b="1" dirty="0">
                <a:solidFill>
                  <a:prstClr val="black"/>
                </a:solidFill>
                <a:latin typeface="Book Antiqua"/>
                <a:ea typeface="+mn-ea"/>
                <a:cs typeface="B Yagut" panose="00000400000000000000" pitchFamily="2" charset="-78"/>
              </a:rPr>
              <a:t>قلب چهار حفره </a:t>
            </a:r>
            <a:r>
              <a:rPr lang="fa-IR" sz="2800" b="1" dirty="0" smtClean="0">
                <a:solidFill>
                  <a:prstClr val="black"/>
                </a:solidFill>
                <a:latin typeface="Book Antiqua"/>
                <a:ea typeface="+mn-ea"/>
                <a:cs typeface="B Yagut" panose="00000400000000000000" pitchFamily="2" charset="-78"/>
              </a:rPr>
              <a:t>دارد : دو </a:t>
            </a:r>
            <a:r>
              <a:rPr lang="fa-IR" sz="2800" b="1" dirty="0">
                <a:solidFill>
                  <a:prstClr val="black"/>
                </a:solidFill>
                <a:latin typeface="Book Antiqua"/>
                <a:ea typeface="+mn-ea"/>
                <a:cs typeface="B Yagut" panose="00000400000000000000" pitchFamily="2" charset="-78"/>
              </a:rPr>
              <a:t>دهلیز در بالا </a:t>
            </a:r>
            <a:r>
              <a:rPr lang="fa-IR" sz="2800" b="1" dirty="0" smtClean="0">
                <a:solidFill>
                  <a:prstClr val="black"/>
                </a:solidFill>
                <a:latin typeface="Book Antiqua"/>
                <a:ea typeface="+mn-ea"/>
                <a:cs typeface="B Yagut" panose="00000400000000000000" pitchFamily="2" charset="-78"/>
              </a:rPr>
              <a:t>– دوبطن  </a:t>
            </a:r>
            <a:r>
              <a:rPr lang="fa-IR" sz="2800" b="1" dirty="0">
                <a:solidFill>
                  <a:prstClr val="black"/>
                </a:solidFill>
                <a:latin typeface="Book Antiqua"/>
                <a:ea typeface="+mn-ea"/>
                <a:cs typeface="B Yagut" panose="00000400000000000000" pitchFamily="2" charset="-78"/>
              </a:rPr>
              <a:t>در پایین</a:t>
            </a:r>
            <a:r>
              <a:rPr lang="fa-IR" sz="3000" b="1" dirty="0">
                <a:solidFill>
                  <a:prstClr val="black"/>
                </a:solidFill>
                <a:latin typeface="Book Antiqua"/>
                <a:ea typeface="+mn-ea"/>
                <a:cs typeface="B Yagut" panose="00000400000000000000" pitchFamily="2" charset="-78"/>
              </a:rPr>
              <a:t/>
            </a:r>
            <a:br>
              <a:rPr lang="fa-IR" sz="3000" b="1" dirty="0">
                <a:solidFill>
                  <a:prstClr val="black"/>
                </a:solidFill>
                <a:latin typeface="Book Antiqua"/>
                <a:ea typeface="+mn-ea"/>
                <a:cs typeface="B Yagut" panose="00000400000000000000" pitchFamily="2" charset="-78"/>
              </a:rPr>
            </a:br>
            <a:endParaRPr lang="en-US" sz="3000" b="1" dirty="0">
              <a:cs typeface="B Yagut" panose="00000400000000000000" pitchFamily="2" charset="-78"/>
            </a:endParaRPr>
          </a:p>
        </p:txBody>
      </p:sp>
      <p:sp>
        <p:nvSpPr>
          <p:cNvPr id="3" name="Content Placeholder 2"/>
          <p:cNvSpPr>
            <a:spLocks noGrp="1"/>
          </p:cNvSpPr>
          <p:nvPr>
            <p:ph idx="1"/>
          </p:nvPr>
        </p:nvSpPr>
        <p:spPr/>
        <p:txBody>
          <a:bodyPr>
            <a:normAutofit fontScale="92500" lnSpcReduction="10000"/>
          </a:bodyPr>
          <a:lstStyle/>
          <a:p>
            <a:pPr marL="548640" lvl="0" indent="-411480" algn="justLow" rtl="1">
              <a:lnSpc>
                <a:spcPct val="110000"/>
              </a:lnSpc>
              <a:buClr>
                <a:prstClr val="white">
                  <a:shade val="95000"/>
                </a:prstClr>
              </a:buClr>
              <a:buSzPct val="65000"/>
              <a:buFont typeface="Wingdings 2"/>
              <a:buChar char=""/>
            </a:pPr>
            <a:r>
              <a:rPr lang="fa-IR" sz="2400" dirty="0">
                <a:solidFill>
                  <a:prstClr val="black"/>
                </a:solidFill>
                <a:latin typeface="Book Antiqua"/>
                <a:cs typeface="B Yagut" panose="00000400000000000000" pitchFamily="2" charset="-78"/>
              </a:rPr>
              <a:t>دهلیز وبطن هر طرف به واسطه </a:t>
            </a:r>
            <a:r>
              <a:rPr lang="fa-IR" sz="2400" dirty="0" smtClean="0">
                <a:solidFill>
                  <a:prstClr val="black"/>
                </a:solidFill>
                <a:latin typeface="Book Antiqua"/>
                <a:cs typeface="B Yagut" panose="00000400000000000000" pitchFamily="2" charset="-78"/>
              </a:rPr>
              <a:t>سوراخ های دهلیزی- بطنی </a:t>
            </a:r>
            <a:r>
              <a:rPr lang="fa-IR" sz="2400" dirty="0">
                <a:solidFill>
                  <a:prstClr val="black"/>
                </a:solidFill>
                <a:latin typeface="Book Antiqua"/>
                <a:cs typeface="B Yagut" panose="00000400000000000000" pitchFamily="2" charset="-78"/>
              </a:rPr>
              <a:t>به هم مربوط می شوند</a:t>
            </a:r>
            <a:r>
              <a:rPr lang="fa-IR" sz="2400" dirty="0" smtClean="0">
                <a:solidFill>
                  <a:prstClr val="black"/>
                </a:solidFill>
                <a:latin typeface="Book Antiqua"/>
                <a:cs typeface="B Yagut" panose="00000400000000000000" pitchFamily="2" charset="-78"/>
              </a:rPr>
              <a:t>.</a:t>
            </a:r>
            <a:endParaRPr lang="fa-IR" sz="2400" dirty="0">
              <a:solidFill>
                <a:prstClr val="black"/>
              </a:solidFill>
              <a:latin typeface="Book Antiqua"/>
              <a:cs typeface="B Yagut" panose="00000400000000000000" pitchFamily="2" charset="-78"/>
            </a:endParaRPr>
          </a:p>
          <a:p>
            <a:pPr marL="548640" lvl="0" indent="-411480" algn="justLow" rtl="1">
              <a:lnSpc>
                <a:spcPct val="110000"/>
              </a:lnSpc>
              <a:buClr>
                <a:prstClr val="white">
                  <a:shade val="95000"/>
                </a:prstClr>
              </a:buClr>
              <a:buSzPct val="65000"/>
              <a:buNone/>
            </a:pPr>
            <a:r>
              <a:rPr lang="fa-IR" sz="2400" dirty="0" smtClean="0">
                <a:solidFill>
                  <a:prstClr val="black"/>
                </a:solidFill>
                <a:latin typeface="Book Antiqua"/>
                <a:cs typeface="B Yagut" panose="00000400000000000000" pitchFamily="2" charset="-78"/>
              </a:rPr>
              <a:t>     این </a:t>
            </a:r>
            <a:r>
              <a:rPr lang="fa-IR" sz="2400" dirty="0">
                <a:solidFill>
                  <a:prstClr val="black"/>
                </a:solidFill>
                <a:latin typeface="Book Antiqua"/>
                <a:cs typeface="B Yagut" panose="00000400000000000000" pitchFamily="2" charset="-78"/>
              </a:rPr>
              <a:t>دریچه ها به وسیله </a:t>
            </a:r>
            <a:r>
              <a:rPr lang="fa-IR" sz="2400" dirty="0" smtClean="0">
                <a:solidFill>
                  <a:prstClr val="black"/>
                </a:solidFill>
                <a:latin typeface="Book Antiqua"/>
                <a:cs typeface="B Yagut" panose="00000400000000000000" pitchFamily="2" charset="-78"/>
              </a:rPr>
              <a:t>سوراخ های </a:t>
            </a:r>
            <a:r>
              <a:rPr lang="fa-IR" sz="2400" dirty="0">
                <a:solidFill>
                  <a:prstClr val="black"/>
                </a:solidFill>
                <a:latin typeface="Book Antiqua"/>
                <a:cs typeface="B Yagut" panose="00000400000000000000" pitchFamily="2" charset="-78"/>
              </a:rPr>
              <a:t>مخصوصی پوشیده می </a:t>
            </a:r>
            <a:r>
              <a:rPr lang="fa-IR" sz="2400" dirty="0" smtClean="0">
                <a:solidFill>
                  <a:prstClr val="black"/>
                </a:solidFill>
                <a:latin typeface="Book Antiqua"/>
                <a:cs typeface="B Yagut" panose="00000400000000000000" pitchFamily="2" charset="-78"/>
              </a:rPr>
              <a:t>شوند که </a:t>
            </a:r>
            <a:r>
              <a:rPr lang="fa-IR" sz="2400" dirty="0">
                <a:solidFill>
                  <a:prstClr val="black"/>
                </a:solidFill>
                <a:latin typeface="Book Antiqua"/>
                <a:cs typeface="B Yagut" panose="00000400000000000000" pitchFamily="2" charset="-78"/>
              </a:rPr>
              <a:t>پس از ورود خون از </a:t>
            </a:r>
            <a:r>
              <a:rPr lang="fa-IR" sz="2400" dirty="0" smtClean="0">
                <a:solidFill>
                  <a:prstClr val="black"/>
                </a:solidFill>
                <a:latin typeface="Book Antiqua"/>
                <a:cs typeface="B Yagut" panose="00000400000000000000" pitchFamily="2" charset="-78"/>
              </a:rPr>
              <a:t>دهلیز به بطن ها </a:t>
            </a:r>
            <a:r>
              <a:rPr lang="fa-IR" sz="2400" dirty="0">
                <a:solidFill>
                  <a:prstClr val="black"/>
                </a:solidFill>
                <a:latin typeface="Book Antiqua"/>
                <a:cs typeface="B Yagut" panose="00000400000000000000" pitchFamily="2" charset="-78"/>
              </a:rPr>
              <a:t>بسته شده واجازه بازگشت خون به دهلیز در هنگام انقباض بطن ها </a:t>
            </a:r>
            <a:r>
              <a:rPr lang="fa-IR" sz="2400" dirty="0" smtClean="0">
                <a:solidFill>
                  <a:prstClr val="black"/>
                </a:solidFill>
                <a:latin typeface="Book Antiqua"/>
                <a:cs typeface="B Yagut" panose="00000400000000000000" pitchFamily="2" charset="-78"/>
              </a:rPr>
              <a:t>را نمی دهد.</a:t>
            </a:r>
            <a:endParaRPr lang="fa-IR" sz="2400" dirty="0">
              <a:solidFill>
                <a:prstClr val="black"/>
              </a:solidFill>
              <a:latin typeface="Book Antiqua"/>
              <a:cs typeface="B Yagut" panose="00000400000000000000" pitchFamily="2" charset="-78"/>
            </a:endParaRPr>
          </a:p>
          <a:p>
            <a:pPr marL="548640" lvl="0" indent="-411480" algn="justLow" rtl="1">
              <a:lnSpc>
                <a:spcPct val="110000"/>
              </a:lnSpc>
              <a:buClr>
                <a:prstClr val="white">
                  <a:shade val="95000"/>
                </a:prstClr>
              </a:buClr>
              <a:buSzPct val="65000"/>
              <a:buNone/>
            </a:pPr>
            <a:r>
              <a:rPr lang="fa-IR" sz="2400" dirty="0" smtClean="0">
                <a:solidFill>
                  <a:prstClr val="black"/>
                </a:solidFill>
                <a:latin typeface="Book Antiqua"/>
                <a:cs typeface="B Yagut" panose="00000400000000000000" pitchFamily="2" charset="-78"/>
              </a:rPr>
              <a:t>     دریچه میترال در واقع کانال ارتباطی دهلیز چپ با بطن چپ هست و دریچه سه لتی( تریکوسپید ) کانال ارتباطی دهلیز راست با بطن راست است</a:t>
            </a:r>
            <a:r>
              <a:rPr lang="en-US" sz="2400" dirty="0" smtClean="0">
                <a:solidFill>
                  <a:prstClr val="black"/>
                </a:solidFill>
                <a:latin typeface="Book Antiqua"/>
                <a:cs typeface="B Yagut" panose="00000400000000000000" pitchFamily="2" charset="-78"/>
              </a:rPr>
              <a:t> . </a:t>
            </a:r>
            <a:r>
              <a:rPr lang="fa-IR" sz="2400" dirty="0" smtClean="0">
                <a:solidFill>
                  <a:prstClr val="black"/>
                </a:solidFill>
                <a:latin typeface="Book Antiqua"/>
                <a:cs typeface="B Yagut" panose="00000400000000000000" pitchFamily="2" charset="-78"/>
              </a:rPr>
              <a:t>در </a:t>
            </a:r>
            <a:r>
              <a:rPr lang="fa-IR" sz="2400" dirty="0">
                <a:solidFill>
                  <a:prstClr val="black"/>
                </a:solidFill>
                <a:latin typeface="Book Antiqua"/>
                <a:cs typeface="B Yagut" panose="00000400000000000000" pitchFamily="2" charset="-78"/>
              </a:rPr>
              <a:t>مدخل سرخرگ آئورت </a:t>
            </a:r>
            <a:r>
              <a:rPr lang="fa-IR" sz="2400" dirty="0" smtClean="0">
                <a:solidFill>
                  <a:prstClr val="black"/>
                </a:solidFill>
                <a:latin typeface="Book Antiqua"/>
                <a:cs typeface="B Yagut" panose="00000400000000000000" pitchFamily="2" charset="-78"/>
              </a:rPr>
              <a:t>و سرخرگ </a:t>
            </a:r>
            <a:r>
              <a:rPr lang="fa-IR" sz="2400" dirty="0">
                <a:solidFill>
                  <a:prstClr val="black"/>
                </a:solidFill>
                <a:latin typeface="Book Antiqua"/>
                <a:cs typeface="B Yagut" panose="00000400000000000000" pitchFamily="2" charset="-78"/>
              </a:rPr>
              <a:t>ششی که قلب را ترک </a:t>
            </a:r>
            <a:r>
              <a:rPr lang="fa-IR" sz="2400" dirty="0" smtClean="0">
                <a:solidFill>
                  <a:prstClr val="black"/>
                </a:solidFill>
                <a:latin typeface="Book Antiqua"/>
                <a:cs typeface="B Yagut" panose="00000400000000000000" pitchFamily="2" charset="-78"/>
              </a:rPr>
              <a:t/>
            </a:r>
            <a:br>
              <a:rPr lang="fa-IR" sz="2400" dirty="0" smtClean="0">
                <a:solidFill>
                  <a:prstClr val="black"/>
                </a:solidFill>
                <a:latin typeface="Book Antiqua"/>
                <a:cs typeface="B Yagut" panose="00000400000000000000" pitchFamily="2" charset="-78"/>
              </a:rPr>
            </a:br>
            <a:r>
              <a:rPr lang="fa-IR" sz="2400" dirty="0" smtClean="0">
                <a:solidFill>
                  <a:prstClr val="black"/>
                </a:solidFill>
                <a:latin typeface="Book Antiqua"/>
                <a:cs typeface="B Yagut" panose="00000400000000000000" pitchFamily="2" charset="-78"/>
              </a:rPr>
              <a:t>می </a:t>
            </a:r>
            <a:r>
              <a:rPr lang="fa-IR" sz="2400" dirty="0">
                <a:solidFill>
                  <a:prstClr val="black"/>
                </a:solidFill>
                <a:latin typeface="Book Antiqua"/>
                <a:cs typeface="B Yagut" panose="00000400000000000000" pitchFamily="2" charset="-78"/>
              </a:rPr>
              <a:t>کند</a:t>
            </a:r>
            <a:r>
              <a:rPr lang="fa-IR" sz="2400" dirty="0" smtClean="0">
                <a:solidFill>
                  <a:prstClr val="black"/>
                </a:solidFill>
                <a:latin typeface="Book Antiqua"/>
                <a:cs typeface="B Yagut" panose="00000400000000000000" pitchFamily="2" charset="-78"/>
              </a:rPr>
              <a:t>، دریچه هایی </a:t>
            </a:r>
            <a:r>
              <a:rPr lang="fa-IR" sz="2400" dirty="0">
                <a:solidFill>
                  <a:prstClr val="black"/>
                </a:solidFill>
                <a:latin typeface="Book Antiqua"/>
                <a:cs typeface="B Yagut" panose="00000400000000000000" pitchFamily="2" charset="-78"/>
              </a:rPr>
              <a:t>قرار دارد</a:t>
            </a:r>
            <a:r>
              <a:rPr lang="fa-IR" sz="2400" dirty="0" smtClean="0">
                <a:solidFill>
                  <a:prstClr val="black"/>
                </a:solidFill>
                <a:latin typeface="Book Antiqua"/>
                <a:cs typeface="B Yagut" panose="00000400000000000000" pitchFamily="2" charset="-78"/>
              </a:rPr>
              <a:t>.</a:t>
            </a:r>
            <a:r>
              <a:rPr lang="en-US" sz="2400" dirty="0" smtClean="0">
                <a:solidFill>
                  <a:prstClr val="black"/>
                </a:solidFill>
                <a:latin typeface="Book Antiqua"/>
                <a:cs typeface="B Yagut" panose="00000400000000000000" pitchFamily="2" charset="-78"/>
              </a:rPr>
              <a:t> </a:t>
            </a:r>
            <a:r>
              <a:rPr lang="fa-IR" sz="2400" dirty="0" smtClean="0">
                <a:solidFill>
                  <a:prstClr val="black"/>
                </a:solidFill>
                <a:latin typeface="Book Antiqua"/>
                <a:cs typeface="B Yagut" panose="00000400000000000000" pitchFamily="2" charset="-78"/>
              </a:rPr>
              <a:t>این </a:t>
            </a:r>
            <a:r>
              <a:rPr lang="fa-IR" sz="2400" dirty="0">
                <a:solidFill>
                  <a:prstClr val="black"/>
                </a:solidFill>
                <a:latin typeface="Book Antiqua"/>
                <a:cs typeface="B Yagut" panose="00000400000000000000" pitchFamily="2" charset="-78"/>
              </a:rPr>
              <a:t>دریچه در هنگام انبساط قلب مانع از بازگشت خون داخل </a:t>
            </a:r>
            <a:r>
              <a:rPr lang="fa-IR" sz="2400" dirty="0" smtClean="0">
                <a:solidFill>
                  <a:prstClr val="black"/>
                </a:solidFill>
                <a:latin typeface="Book Antiqua"/>
                <a:cs typeface="B Yagut" panose="00000400000000000000" pitchFamily="2" charset="-78"/>
              </a:rPr>
              <a:t>سرخرگ های مزبور </a:t>
            </a:r>
            <a:r>
              <a:rPr lang="fa-IR" sz="2400" dirty="0">
                <a:solidFill>
                  <a:prstClr val="black"/>
                </a:solidFill>
                <a:latin typeface="Book Antiqua"/>
                <a:cs typeface="B Yagut" panose="00000400000000000000" pitchFamily="2" charset="-78"/>
              </a:rPr>
              <a:t>به داخل قلب می </a:t>
            </a:r>
            <a:r>
              <a:rPr lang="fa-IR" sz="2400" dirty="0" smtClean="0">
                <a:solidFill>
                  <a:prstClr val="black"/>
                </a:solidFill>
                <a:latin typeface="Book Antiqua"/>
                <a:cs typeface="B Yagut" panose="00000400000000000000" pitchFamily="2" charset="-78"/>
              </a:rPr>
              <a:t>گردد</a:t>
            </a:r>
            <a:r>
              <a:rPr lang="en-US" sz="2400" dirty="0" smtClean="0">
                <a:solidFill>
                  <a:prstClr val="black"/>
                </a:solidFill>
                <a:latin typeface="Book Antiqua"/>
                <a:cs typeface="B Yagut" panose="00000400000000000000" pitchFamily="2" charset="-78"/>
              </a:rPr>
              <a:t>.</a:t>
            </a:r>
            <a:endParaRPr lang="fa-IR" sz="2400" dirty="0">
              <a:solidFill>
                <a:prstClr val="black"/>
              </a:solidFill>
              <a:latin typeface="Book Antiqua"/>
              <a:cs typeface="B Yagut" panose="00000400000000000000" pitchFamily="2" charset="-78"/>
            </a:endParaRPr>
          </a:p>
        </p:txBody>
      </p:sp>
      <p:pic>
        <p:nvPicPr>
          <p:cNvPr id="4" name="ZOOM00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5077747"/>
            <a:ext cx="609600" cy="508000"/>
          </a:xfrm>
          <a:prstGeom prst="rect">
            <a:avLst/>
          </a:prstGeom>
        </p:spPr>
      </p:pic>
    </p:spTree>
    <p:extLst>
      <p:ext uri="{BB962C8B-B14F-4D97-AF65-F5344CB8AC3E}">
        <p14:creationId xmlns:p14="http://schemas.microsoft.com/office/powerpoint/2010/main" val="2718356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1KCACQPAGNCA7EAB6PCABSMN27CAE5X0ATCAWTUJEUCAIF13Y4CAAO3GY0CAGSZSAECA73HMRWCAEAZKTVCAUMCB03CA23F8Q8CAK56TSTCAXWMA30CAHE90D1CA4OB6EGCA1BTNR7CAU39SWVCAK1YLX1.jpg"/>
          <p:cNvPicPr>
            <a:picLocks noGrp="1" noChangeAspect="1"/>
          </p:cNvPicPr>
          <p:nvPr>
            <p:ph idx="1"/>
          </p:nvPr>
        </p:nvPicPr>
        <p:blipFill>
          <a:blip r:embed="rId4"/>
          <a:stretch>
            <a:fillRect/>
          </a:stretch>
        </p:blipFill>
        <p:spPr>
          <a:xfrm>
            <a:off x="0" y="0"/>
            <a:ext cx="9144000" cy="5715000"/>
          </a:xfrm>
        </p:spPr>
      </p:pic>
      <p:pic>
        <p:nvPicPr>
          <p:cNvPr id="3" name="ZOOM00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4957733"/>
            <a:ext cx="609600" cy="508000"/>
          </a:xfrm>
          <a:prstGeom prst="rect">
            <a:avLst/>
          </a:prstGeom>
        </p:spPr>
      </p:pic>
    </p:spTree>
    <p:extLst>
      <p:ext uri="{BB962C8B-B14F-4D97-AF65-F5344CB8AC3E}">
        <p14:creationId xmlns:p14="http://schemas.microsoft.com/office/powerpoint/2010/main" val="2907672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گیلان</_x062f__x0627__x0646__x0634__x06af__x0627__x0647_>
    <_x0646__x0648__x0639__x0020__x062d__x06cc__x0637__x0647_ xmlns="12fdc5dc-769e-4543-b10d-fbea3dac4417">آناتومی و فیزیولوژی</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5NN7CDR5NKU2-831-1095</_dlc_DocId>
    <_dlc_DocIdUrl xmlns="1047730d-92e1-4018-9084-d932fd3a7f58">
      <Url>http://www.health.gov.ir/hnd/_layouts/DocIdRedir.aspx?ID=5NN7CDR5NKU2-831-1095</Url>
      <Description>5NN7CDR5NKU2-831-1095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4C750E-A4C3-4DA1-A423-73001722C510}">
  <ds:schemaRefs>
    <ds:schemaRef ds:uri="http://schemas.openxmlformats.org/package/2006/metadata/core-properties"/>
    <ds:schemaRef ds:uri="12fdc5dc-769e-4543-b10d-fbea3dac4417"/>
    <ds:schemaRef ds:uri="http://www.w3.org/XML/1998/namespace"/>
    <ds:schemaRef ds:uri="http://schemas.microsoft.com/office/infopath/2007/PartnerControls"/>
    <ds:schemaRef ds:uri="http://purl.org/dc/elements/1.1/"/>
    <ds:schemaRef ds:uri="http://purl.org/dc/terms/"/>
    <ds:schemaRef ds:uri="http://schemas.microsoft.com/office/2006/documentManagement/types"/>
    <ds:schemaRef ds:uri="http://schemas.microsoft.com/office/2006/metadata/properties"/>
    <ds:schemaRef ds:uri="1047730d-92e1-4018-9084-d932fd3a7f58"/>
    <ds:schemaRef ds:uri="http://purl.org/dc/dcmitype/"/>
  </ds:schemaRefs>
</ds:datastoreItem>
</file>

<file path=customXml/itemProps2.xml><?xml version="1.0" encoding="utf-8"?>
<ds:datastoreItem xmlns:ds="http://schemas.openxmlformats.org/officeDocument/2006/customXml" ds:itemID="{DD8B1FDB-3CA2-426E-A28E-3B215CB979B0}">
  <ds:schemaRefs>
    <ds:schemaRef ds:uri="http://schemas.microsoft.com/sharepoint/v3/contenttype/forms"/>
  </ds:schemaRefs>
</ds:datastoreItem>
</file>

<file path=customXml/itemProps3.xml><?xml version="1.0" encoding="utf-8"?>
<ds:datastoreItem xmlns:ds="http://schemas.openxmlformats.org/officeDocument/2006/customXml" ds:itemID="{D8441ED2-3864-4C18-933C-3C2002C831E7}">
  <ds:schemaRefs>
    <ds:schemaRef ds:uri="http://schemas.microsoft.com/sharepoint/events"/>
  </ds:schemaRefs>
</ds:datastoreItem>
</file>

<file path=customXml/itemProps4.xml><?xml version="1.0" encoding="utf-8"?>
<ds:datastoreItem xmlns:ds="http://schemas.openxmlformats.org/officeDocument/2006/customXml" ds:itemID="{8B3AFCA0-A18D-4D2A-89BC-477EEB4C17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1206</TotalTime>
  <Words>1277</Words>
  <Application>Microsoft Office PowerPoint</Application>
  <PresentationFormat>On-screen Show (16:10)</PresentationFormat>
  <Paragraphs>115</Paragraphs>
  <Slides>22</Slides>
  <Notes>0</Notes>
  <HiddenSlides>0</HiddenSlides>
  <MMClips>20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.Arabic UI Text</vt:lpstr>
      <vt:lpstr>Arial</vt:lpstr>
      <vt:lpstr>B Yagut</vt:lpstr>
      <vt:lpstr>Book Antiqua</vt:lpstr>
      <vt:lpstr>Calibri</vt:lpstr>
      <vt:lpstr>Lucida Sans</vt:lpstr>
      <vt:lpstr>Tahoma</vt:lpstr>
      <vt:lpstr>Times New Roman</vt:lpstr>
      <vt:lpstr>Wingdings</vt:lpstr>
      <vt:lpstr>Wingdings 2</vt:lpstr>
      <vt:lpstr>Wingdings 3</vt:lpstr>
      <vt:lpstr>Office Theme</vt:lpstr>
      <vt:lpstr>Apex</vt:lpstr>
      <vt:lpstr>PowerPoint Presentation</vt:lpstr>
      <vt:lpstr>PowerPoint Presentation</vt:lpstr>
      <vt:lpstr>اهداف آموزشی</vt:lpstr>
      <vt:lpstr>فهرست مطالب این جلسه:</vt:lpstr>
      <vt:lpstr>مقدمه</vt:lpstr>
      <vt:lpstr>PowerPoint Presentation</vt:lpstr>
      <vt:lpstr>PowerPoint Presentation</vt:lpstr>
      <vt:lpstr>قلب چهار حفره دارد : دو دهلیز در بالا – دوبطن  در پایین </vt:lpstr>
      <vt:lpstr>PowerPoint Presentation</vt:lpstr>
      <vt:lpstr>PowerPoint Presentation</vt:lpstr>
      <vt:lpstr>  سرخرگ ششی </vt:lpstr>
      <vt:lpstr>کار قلب</vt:lpstr>
      <vt:lpstr>عضله قلب یک عضله خودکاراست</vt:lpstr>
      <vt:lpstr>رگهای خونی</vt:lpstr>
      <vt:lpstr>گردش خون</vt:lpstr>
      <vt:lpstr>PowerPoint Presentation</vt:lpstr>
      <vt:lpstr>PowerPoint Presentation</vt:lpstr>
      <vt:lpstr>فشار خون</vt:lpstr>
      <vt:lpstr>خلاصه و نتیجه گیری</vt:lpstr>
      <vt:lpstr>پرسش و تمرین</vt:lpstr>
      <vt:lpstr>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Arya</dc:creator>
  <cp:lastModifiedBy>Sima Jalali</cp:lastModifiedBy>
  <cp:revision>274</cp:revision>
  <dcterms:created xsi:type="dcterms:W3CDTF">2014-11-12T05:22:58Z</dcterms:created>
  <dcterms:modified xsi:type="dcterms:W3CDTF">2020-12-02T10:02:03Z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4d8ca77d-f3c5-4fb2-833c-f93635b5523b</vt:lpwstr>
  </property>
</Properties>
</file>